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metadata" ContentType="application/binary"/>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65" r:id="rId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9" roundtripDataSignature="AMtx7mhc50ydsP1mIr8qlCWR0thIHFHrMA=="/>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F0D5"/>
    <a:srgbClr val="D4D2EA"/>
    <a:srgbClr val="C8D6BC"/>
    <a:srgbClr val="C8D5BC"/>
    <a:srgbClr val="EDE8FE"/>
    <a:srgbClr val="F1E8F4"/>
    <a:srgbClr val="D6D9DD"/>
    <a:srgbClr val="F5FCFB"/>
    <a:srgbClr val="FED8AB"/>
    <a:srgbClr val="FFEB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966FA6B-AA8F-486F-8675-EFA9C6F5A0AC}">
  <a:tblStyle styleId="{3966FA6B-AA8F-486F-8675-EFA9C6F5A0AC}"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snapToGrid="0">
      <p:cViewPr>
        <p:scale>
          <a:sx n="180" d="100"/>
          <a:sy n="180" d="100"/>
        </p:scale>
        <p:origin x="-2184" y="-25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tableStyles" Target="tableStyles.xml"/><Relationship Id="rId3"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11" Type="http://schemas.openxmlformats.org/officeDocument/2006/relationships/viewProps" Target="viewProps.xml"/><Relationship Id="rId15" Type="http://schemas.openxmlformats.org/officeDocument/2006/relationships/customXml" Target="../customXml/item2.xml"/><Relationship Id="rId10" Type="http://schemas.openxmlformats.org/officeDocument/2006/relationships/presProps" Target="presProps.xml"/><Relationship Id="rId9" Type="http://customschemas.google.com/relationships/presentationmetadata" Target="metadata"/><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1"/>
          <p:cNvSpPr>
            <a:spLocks noGrp="1"/>
          </p:cNvSpPr>
          <p:nvPr>
            <p:ph type="pic" idx="2"/>
          </p:nvPr>
        </p:nvSpPr>
        <p:spPr>
          <a:xfrm>
            <a:off x="5183188" y="987425"/>
            <a:ext cx="6172200" cy="4873625"/>
          </a:xfrm>
          <a:prstGeom prst="rect">
            <a:avLst/>
          </a:prstGeom>
          <a:noFill/>
          <a:ln>
            <a:noFill/>
          </a:ln>
        </p:spPr>
      </p:sp>
      <p:sp>
        <p:nvSpPr>
          <p:cNvPr id="64" name="Google Shape;64;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1" r:id="rId1"/>
    <p:sldLayoutId id="2147483654" r:id="rId2"/>
    <p:sldLayoutId id="2147483655" r:id="rId3"/>
    <p:sldLayoutId id="2147483656" r:id="rId4"/>
    <p:sldLayoutId id="2147483657" r:id="rId5"/>
    <p:sldLayoutId id="2147483658" r:id="rId6"/>
    <p:sldLayoutId id="2147483659"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3.xml"/><Relationship Id="rId5" Type="http://schemas.openxmlformats.org/officeDocument/2006/relationships/hyperlink" Target="https://www.rcoa.ac.uk/safety-standards-quality/patient-safety/cappuccini-test#:~:text=The%20Cappuccini%20Test%20is%20a%20simple%20six-question%20audit,to%20work%20in%20those%20circumstances%20without%20consultant%20supervision.%27"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t="-17000" b="-17000"/>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D57C4D-1ED1-8577-F5ED-DF51244FAB67}"/>
              </a:ext>
            </a:extLst>
          </p:cNvPr>
          <p:cNvSpPr txBox="1"/>
          <p:nvPr/>
        </p:nvSpPr>
        <p:spPr>
          <a:xfrm>
            <a:off x="809946" y="401224"/>
            <a:ext cx="10572107" cy="707886"/>
          </a:xfrm>
          <a:prstGeom prst="rect">
            <a:avLst/>
          </a:prstGeom>
          <a:noFill/>
          <a:ln w="76200">
            <a:solidFill>
              <a:srgbClr val="EDE8FE"/>
            </a:solidFill>
          </a:ln>
        </p:spPr>
        <p:txBody>
          <a:bodyPr wrap="square">
            <a:spAutoFit/>
          </a:bodyPr>
          <a:lstStyle/>
          <a:p>
            <a:pPr marL="0" marR="0" lvl="0" indent="0" algn="ctr" rtl="0">
              <a:lnSpc>
                <a:spcPct val="100000"/>
              </a:lnSpc>
              <a:spcBef>
                <a:spcPts val="0"/>
              </a:spcBef>
              <a:spcAft>
                <a:spcPts val="0"/>
              </a:spcAft>
              <a:buNone/>
            </a:pPr>
            <a:r>
              <a:rPr lang="en-US" sz="4000" b="1" u="none" strike="noStrike" cap="none" dirty="0">
                <a:solidFill>
                  <a:srgbClr val="000000"/>
                </a:solidFill>
                <a:latin typeface="Comic Sans MS" panose="030F0902030302020204" pitchFamily="66" charset="0"/>
                <a:sym typeface="Arial"/>
              </a:rPr>
              <a:t>CAPPUCCINI TEST</a:t>
            </a:r>
            <a:r>
              <a:rPr lang="en-US" sz="3200" b="1" dirty="0">
                <a:latin typeface="Comic Sans MS" panose="030F0902030302020204" pitchFamily="66" charset="0"/>
              </a:rPr>
              <a:t>:</a:t>
            </a:r>
            <a:r>
              <a:rPr lang="en-US" sz="4000" b="1" u="none" strike="noStrike" cap="none" dirty="0">
                <a:solidFill>
                  <a:srgbClr val="000000"/>
                </a:solidFill>
                <a:latin typeface="Comic Sans MS" panose="030F0902030302020204" pitchFamily="66" charset="0"/>
                <a:sym typeface="Arial"/>
              </a:rPr>
              <a:t> </a:t>
            </a:r>
            <a:r>
              <a:rPr lang="en-US" sz="3200" b="1" u="none" strike="noStrike" cap="none" dirty="0">
                <a:solidFill>
                  <a:srgbClr val="000000"/>
                </a:solidFill>
                <a:latin typeface="Comic Sans MS" panose="030F0902030302020204" pitchFamily="66" charset="0"/>
                <a:sym typeface="Arial"/>
              </a:rPr>
              <a:t>An Audit of Supervision</a:t>
            </a:r>
            <a:endParaRPr lang="en-US" sz="3200" b="1" u="none" strike="noStrike" cap="none" dirty="0">
              <a:solidFill>
                <a:schemeClr val="dk2"/>
              </a:solidFill>
              <a:latin typeface="Comic Sans MS" panose="030F0902030302020204" pitchFamily="66" charset="0"/>
              <a:sym typeface="Arial"/>
            </a:endParaRPr>
          </a:p>
        </p:txBody>
      </p:sp>
      <p:sp>
        <p:nvSpPr>
          <p:cNvPr id="2" name="TextBox 1">
            <a:extLst>
              <a:ext uri="{FF2B5EF4-FFF2-40B4-BE49-F238E27FC236}">
                <a16:creationId xmlns:a16="http://schemas.microsoft.com/office/drawing/2014/main" id="{A4928B22-2B79-529A-C61C-B5F8722DC656}"/>
              </a:ext>
            </a:extLst>
          </p:cNvPr>
          <p:cNvSpPr txBox="1"/>
          <p:nvPr/>
        </p:nvSpPr>
        <p:spPr>
          <a:xfrm>
            <a:off x="878186" y="2299580"/>
            <a:ext cx="184731" cy="307777"/>
          </a:xfrm>
          <a:prstGeom prst="rect">
            <a:avLst/>
          </a:prstGeom>
          <a:noFill/>
        </p:spPr>
        <p:txBody>
          <a:bodyPr wrap="none" rtlCol="0">
            <a:spAutoFit/>
          </a:bodyPr>
          <a:lstStyle/>
          <a:p>
            <a:endParaRPr lang="en-US" dirty="0"/>
          </a:p>
        </p:txBody>
      </p:sp>
      <p:sp>
        <p:nvSpPr>
          <p:cNvPr id="6" name="TextBox 5">
            <a:extLst>
              <a:ext uri="{FF2B5EF4-FFF2-40B4-BE49-F238E27FC236}">
                <a16:creationId xmlns:a16="http://schemas.microsoft.com/office/drawing/2014/main" id="{4C0F3AB1-A32E-D6AD-4D32-A88B9729A66B}"/>
              </a:ext>
            </a:extLst>
          </p:cNvPr>
          <p:cNvSpPr txBox="1"/>
          <p:nvPr/>
        </p:nvSpPr>
        <p:spPr>
          <a:xfrm>
            <a:off x="466806" y="1874535"/>
            <a:ext cx="3524060" cy="1982338"/>
          </a:xfrm>
          <a:prstGeom prst="rect">
            <a:avLst/>
          </a:prstGeom>
          <a:noFill/>
          <a:ln w="76200">
            <a:solidFill>
              <a:srgbClr val="F1E8F4"/>
            </a:solidFill>
          </a:ln>
        </p:spPr>
        <p:txBody>
          <a:bodyPr wrap="square">
            <a:spAutoFit/>
          </a:bodyPr>
          <a:lstStyle/>
          <a:p>
            <a:pPr marL="0" marR="0" lvl="0" indent="0" rtl="0">
              <a:lnSpc>
                <a:spcPct val="125000"/>
              </a:lnSpc>
              <a:spcBef>
                <a:spcPts val="0"/>
              </a:spcBef>
              <a:spcAft>
                <a:spcPts val="0"/>
              </a:spcAft>
              <a:buClr>
                <a:schemeClr val="dk1"/>
              </a:buClr>
              <a:buSzPts val="1200"/>
              <a:buFont typeface="Arial Black"/>
              <a:buNone/>
            </a:pPr>
            <a:r>
              <a:rPr lang="en-US" sz="900" b="1" i="0" u="none" strike="noStrike" cap="none" dirty="0">
                <a:solidFill>
                  <a:srgbClr val="000000"/>
                </a:solidFill>
                <a:latin typeface="Comic Sans MS" panose="030F0902030302020204" pitchFamily="66" charset="0"/>
                <a:ea typeface="Times New Roman"/>
                <a:cs typeface="Times New Roman"/>
                <a:sym typeface="Times New Roman"/>
              </a:rPr>
              <a:t>Introduction/Objective:</a:t>
            </a:r>
          </a:p>
          <a:p>
            <a:pPr marL="0" marR="0" lvl="0" indent="0" rtl="0">
              <a:lnSpc>
                <a:spcPct val="125000"/>
              </a:lnSpc>
              <a:spcBef>
                <a:spcPts val="0"/>
              </a:spcBef>
              <a:spcAft>
                <a:spcPts val="0"/>
              </a:spcAft>
              <a:buClr>
                <a:schemeClr val="dk1"/>
              </a:buClr>
              <a:buSzPts val="1200"/>
              <a:buFont typeface="Arial Black"/>
              <a:buNone/>
            </a:pPr>
            <a:r>
              <a:rPr lang="en-US" sz="900" i="0" u="none" strike="noStrike" cap="none" dirty="0">
                <a:solidFill>
                  <a:srgbClr val="000000"/>
                </a:solidFill>
                <a:latin typeface="Comic Sans MS" panose="030F0902030302020204" pitchFamily="66" charset="0"/>
                <a:ea typeface="Times New Roman"/>
                <a:cs typeface="Times New Roman"/>
                <a:sym typeface="Times New Roman"/>
              </a:rPr>
              <a:t>All patients </a:t>
            </a:r>
            <a:r>
              <a:rPr lang="en-US" sz="900" dirty="0">
                <a:latin typeface="Comic Sans MS" panose="030F0902030302020204" pitchFamily="66" charset="0"/>
                <a:ea typeface="Times New Roman"/>
                <a:cs typeface="Times New Roman"/>
                <a:sym typeface="Times New Roman"/>
              </a:rPr>
              <a:t>receiving</a:t>
            </a:r>
            <a:r>
              <a:rPr lang="en-US" sz="900" i="0" u="none" strike="noStrike" cap="none" dirty="0">
                <a:solidFill>
                  <a:srgbClr val="000000"/>
                </a:solidFill>
                <a:latin typeface="Comic Sans MS" panose="030F0902030302020204" pitchFamily="66" charset="0"/>
                <a:ea typeface="Times New Roman"/>
                <a:cs typeface="Times New Roman"/>
                <a:sym typeface="Times New Roman"/>
              </a:rPr>
              <a:t> anesthesia are under </a:t>
            </a:r>
            <a:r>
              <a:rPr lang="en-US" sz="900" dirty="0">
                <a:latin typeface="Comic Sans MS" panose="030F0902030302020204" pitchFamily="66" charset="0"/>
                <a:ea typeface="Times New Roman"/>
                <a:cs typeface="Times New Roman"/>
                <a:sym typeface="Times New Roman"/>
              </a:rPr>
              <a:t>the </a:t>
            </a:r>
            <a:r>
              <a:rPr lang="en-US" sz="900" i="0" u="none" strike="noStrike" cap="none" dirty="0">
                <a:solidFill>
                  <a:srgbClr val="000000"/>
                </a:solidFill>
                <a:latin typeface="Comic Sans MS" panose="030F0902030302020204" pitchFamily="66" charset="0"/>
                <a:ea typeface="Times New Roman"/>
                <a:cs typeface="Times New Roman"/>
                <a:sym typeface="Times New Roman"/>
              </a:rPr>
              <a:t>care of a named anesthesia consultant. Trainee doctors work under supervision of anesthesia consultants.</a:t>
            </a:r>
            <a:endParaRPr lang="en-US" sz="900" dirty="0">
              <a:latin typeface="Comic Sans MS" panose="030F0902030302020204" pitchFamily="66" charset="0"/>
              <a:ea typeface="Times New Roman"/>
              <a:cs typeface="Times New Roman"/>
              <a:sym typeface="Times New Roman"/>
            </a:endParaRPr>
          </a:p>
          <a:p>
            <a:pPr marL="0" marR="0" lvl="0" indent="0" rtl="0">
              <a:lnSpc>
                <a:spcPct val="125000"/>
              </a:lnSpc>
              <a:spcBef>
                <a:spcPts val="0"/>
              </a:spcBef>
              <a:spcAft>
                <a:spcPts val="0"/>
              </a:spcAft>
              <a:buClr>
                <a:schemeClr val="dk1"/>
              </a:buClr>
              <a:buSzPts val="1200"/>
              <a:buFont typeface="Arial Black"/>
              <a:buNone/>
            </a:pPr>
            <a:r>
              <a:rPr lang="en-US" sz="900" i="0" u="none" strike="noStrike" cap="none" dirty="0">
                <a:solidFill>
                  <a:srgbClr val="000000"/>
                </a:solidFill>
                <a:latin typeface="Comic Sans MS" panose="030F0902030302020204" pitchFamily="66" charset="0"/>
                <a:ea typeface="Times New Roman"/>
                <a:cs typeface="Times New Roman"/>
                <a:sym typeface="Times New Roman"/>
              </a:rPr>
              <a:t>This audit </a:t>
            </a:r>
            <a:r>
              <a:rPr lang="en-US" sz="900" b="1" i="1" u="none" strike="noStrike" cap="none" dirty="0" err="1">
                <a:solidFill>
                  <a:srgbClr val="000000"/>
                </a:solidFill>
                <a:latin typeface="Comic Sans MS" panose="030F0902030302020204" pitchFamily="66" charset="0"/>
                <a:ea typeface="Times New Roman"/>
                <a:cs typeface="Times New Roman"/>
                <a:sym typeface="Times New Roman"/>
              </a:rPr>
              <a:t>Cappuccini</a:t>
            </a:r>
            <a:r>
              <a:rPr lang="en-US" sz="900" b="1" i="1" u="none" strike="noStrike" cap="none" dirty="0">
                <a:solidFill>
                  <a:srgbClr val="000000"/>
                </a:solidFill>
                <a:latin typeface="Comic Sans MS" panose="030F0902030302020204" pitchFamily="66" charset="0"/>
                <a:ea typeface="Times New Roman"/>
                <a:cs typeface="Times New Roman"/>
                <a:sym typeface="Times New Roman"/>
              </a:rPr>
              <a:t> test</a:t>
            </a:r>
            <a:r>
              <a:rPr lang="en-US" sz="900" i="0" u="none" strike="noStrike" cap="none" dirty="0">
                <a:solidFill>
                  <a:srgbClr val="000000"/>
                </a:solidFill>
                <a:latin typeface="Comic Sans MS" panose="030F0902030302020204" pitchFamily="66" charset="0"/>
                <a:ea typeface="Times New Roman"/>
                <a:cs typeface="Times New Roman"/>
                <a:sym typeface="Times New Roman"/>
              </a:rPr>
              <a:t>, is named after Frances </a:t>
            </a:r>
            <a:r>
              <a:rPr lang="en-US" sz="900" i="0" u="none" strike="noStrike" cap="none" dirty="0" err="1">
                <a:solidFill>
                  <a:srgbClr val="000000"/>
                </a:solidFill>
                <a:latin typeface="Comic Sans MS" panose="030F0902030302020204" pitchFamily="66" charset="0"/>
                <a:ea typeface="Times New Roman"/>
                <a:cs typeface="Times New Roman"/>
                <a:sym typeface="Times New Roman"/>
              </a:rPr>
              <a:t>Cappuccini</a:t>
            </a:r>
            <a:r>
              <a:rPr lang="en-US" sz="900" i="0" u="none" strike="noStrike" cap="none" dirty="0">
                <a:solidFill>
                  <a:srgbClr val="000000"/>
                </a:solidFill>
                <a:latin typeface="Comic Sans MS" panose="030F0902030302020204" pitchFamily="66" charset="0"/>
                <a:ea typeface="Times New Roman"/>
                <a:cs typeface="Times New Roman"/>
                <a:sym typeface="Times New Roman"/>
              </a:rPr>
              <a:t>, whose death inquest raised concerns about supervision levels. </a:t>
            </a:r>
          </a:p>
          <a:p>
            <a:pPr marL="0" marR="0" lvl="0" indent="0" rtl="0">
              <a:lnSpc>
                <a:spcPct val="125000"/>
              </a:lnSpc>
              <a:spcBef>
                <a:spcPts val="0"/>
              </a:spcBef>
              <a:spcAft>
                <a:spcPts val="0"/>
              </a:spcAft>
              <a:buClr>
                <a:schemeClr val="dk1"/>
              </a:buClr>
              <a:buSzPts val="1200"/>
              <a:buFont typeface="Arial Black"/>
              <a:buNone/>
            </a:pPr>
            <a:r>
              <a:rPr lang="en-US" sz="900" i="0" u="none" strike="noStrike" cap="none" dirty="0">
                <a:solidFill>
                  <a:srgbClr val="000000"/>
                </a:solidFill>
                <a:latin typeface="Comic Sans MS" panose="030F0902030302020204" pitchFamily="66" charset="0"/>
                <a:ea typeface="Times New Roman"/>
                <a:cs typeface="Times New Roman"/>
                <a:sym typeface="Times New Roman"/>
              </a:rPr>
              <a:t>The Royal College of Anesthetist (</a:t>
            </a:r>
            <a:r>
              <a:rPr lang="en-US" sz="900" b="1" i="0" u="none" strike="noStrike" cap="none" dirty="0" err="1">
                <a:solidFill>
                  <a:srgbClr val="000000"/>
                </a:solidFill>
                <a:latin typeface="Comic Sans MS" panose="030F0902030302020204" pitchFamily="66" charset="0"/>
                <a:ea typeface="Times New Roman"/>
                <a:cs typeface="Times New Roman"/>
                <a:sym typeface="Times New Roman"/>
              </a:rPr>
              <a:t>RCoA</a:t>
            </a:r>
            <a:r>
              <a:rPr lang="en-US" sz="900" i="0" u="none" strike="noStrike" cap="none" dirty="0">
                <a:solidFill>
                  <a:srgbClr val="000000"/>
                </a:solidFill>
                <a:latin typeface="Comic Sans MS" panose="030F0902030302020204" pitchFamily="66" charset="0"/>
                <a:ea typeface="Times New Roman"/>
                <a:cs typeface="Times New Roman"/>
                <a:sym typeface="Times New Roman"/>
              </a:rPr>
              <a:t>) developed this audit tool  to assess the supervision level provided to  trainee anesthetists to improve patient safety. </a:t>
            </a:r>
            <a:r>
              <a:rPr lang="en-US" sz="900" dirty="0">
                <a:solidFill>
                  <a:schemeClr val="dk1"/>
                </a:solidFill>
                <a:latin typeface="Comic Sans MS" panose="030F0902030302020204" pitchFamily="66" charset="0"/>
                <a:ea typeface="Times New Roman"/>
                <a:cs typeface="Times New Roman"/>
                <a:sym typeface="Times New Roman"/>
              </a:rPr>
              <a:t>The aim is to determine if there are any safety issues due to provided level of supervision.</a:t>
            </a:r>
            <a:endParaRPr lang="en-US" sz="900" u="none" strike="noStrike" cap="none" dirty="0">
              <a:latin typeface="Comic Sans MS" panose="030F0902030302020204" pitchFamily="66" charset="0"/>
              <a:ea typeface="Times New Roman"/>
              <a:cs typeface="Times New Roman"/>
              <a:sym typeface="Times New Roman"/>
            </a:endParaRPr>
          </a:p>
        </p:txBody>
      </p:sp>
      <p:sp>
        <p:nvSpPr>
          <p:cNvPr id="8" name="TextBox 7">
            <a:extLst>
              <a:ext uri="{FF2B5EF4-FFF2-40B4-BE49-F238E27FC236}">
                <a16:creationId xmlns:a16="http://schemas.microsoft.com/office/drawing/2014/main" id="{CF49EF32-4198-52C6-FD2A-81B903AE9CA0}"/>
              </a:ext>
            </a:extLst>
          </p:cNvPr>
          <p:cNvSpPr txBox="1"/>
          <p:nvPr/>
        </p:nvSpPr>
        <p:spPr>
          <a:xfrm>
            <a:off x="466806" y="4000096"/>
            <a:ext cx="3524060" cy="2308324"/>
          </a:xfrm>
          <a:prstGeom prst="rect">
            <a:avLst/>
          </a:prstGeom>
          <a:noFill/>
          <a:ln w="76200">
            <a:solidFill>
              <a:srgbClr val="FED8AB"/>
            </a:solidFill>
          </a:ln>
        </p:spPr>
        <p:txBody>
          <a:bodyPr wrap="square">
            <a:spAutoFit/>
          </a:bodyPr>
          <a:lstStyle/>
          <a:p>
            <a:pPr marL="0" marR="0" lvl="0" indent="0" algn="l" rtl="0">
              <a:lnSpc>
                <a:spcPct val="100000"/>
              </a:lnSpc>
              <a:spcBef>
                <a:spcPts val="0"/>
              </a:spcBef>
              <a:spcAft>
                <a:spcPts val="0"/>
              </a:spcAft>
              <a:buNone/>
            </a:pPr>
            <a:r>
              <a:rPr lang="en-US" sz="900" b="1" u="none" strike="noStrike" cap="none" dirty="0">
                <a:solidFill>
                  <a:srgbClr val="000000"/>
                </a:solidFill>
                <a:latin typeface="Comic Sans MS" panose="030F0902030302020204" pitchFamily="66" charset="0"/>
                <a:ea typeface="Times New Roman"/>
                <a:cs typeface="Times New Roman"/>
                <a:sym typeface="Times New Roman"/>
              </a:rPr>
              <a:t>Method:</a:t>
            </a:r>
          </a:p>
          <a:p>
            <a:pPr marL="0" marR="0" lvl="0" indent="0" algn="l" rtl="0">
              <a:lnSpc>
                <a:spcPct val="100000"/>
              </a:lnSpc>
              <a:spcBef>
                <a:spcPts val="0"/>
              </a:spcBef>
              <a:spcAft>
                <a:spcPts val="0"/>
              </a:spcAft>
              <a:buNone/>
            </a:pPr>
            <a:r>
              <a:rPr lang="en-US" sz="900" u="none" strike="noStrike" cap="none" dirty="0">
                <a:solidFill>
                  <a:srgbClr val="000000"/>
                </a:solidFill>
                <a:latin typeface="Comic Sans MS" panose="030F0902030302020204" pitchFamily="66" charset="0"/>
                <a:ea typeface="Times New Roman"/>
                <a:cs typeface="Times New Roman"/>
                <a:sym typeface="Times New Roman"/>
              </a:rPr>
              <a:t>We identified twenty-one (21) elective lists over a time period of 6 weeks, in which trainee anesthetists were involved in patient care under supervision of anesthesia consultant.</a:t>
            </a:r>
            <a:endParaRPr lang="en-US" sz="900" u="none" strike="noStrike" cap="none" dirty="0">
              <a:latin typeface="Comic Sans MS" panose="030F0902030302020204" pitchFamily="66" charset="0"/>
              <a:ea typeface="Times New Roman"/>
              <a:cs typeface="Times New Roman"/>
              <a:sym typeface="Times New Roman"/>
            </a:endParaRPr>
          </a:p>
          <a:p>
            <a:pPr marL="0" marR="0" lvl="0" indent="0" algn="l" rtl="0">
              <a:lnSpc>
                <a:spcPct val="100000"/>
              </a:lnSpc>
              <a:spcBef>
                <a:spcPts val="0"/>
              </a:spcBef>
              <a:spcAft>
                <a:spcPts val="0"/>
              </a:spcAft>
              <a:buNone/>
            </a:pPr>
            <a:br>
              <a:rPr lang="en-US" sz="900" u="none" strike="noStrike" cap="none" dirty="0">
                <a:latin typeface="Comic Sans MS" panose="030F0902030302020204" pitchFamily="66" charset="0"/>
                <a:ea typeface="Times New Roman"/>
                <a:cs typeface="Times New Roman"/>
                <a:sym typeface="Times New Roman"/>
              </a:rPr>
            </a:br>
            <a:r>
              <a:rPr lang="en-US" sz="900" u="none" strike="noStrike" cap="none" dirty="0">
                <a:solidFill>
                  <a:srgbClr val="000000"/>
                </a:solidFill>
                <a:latin typeface="Comic Sans MS" panose="030F0902030302020204" pitchFamily="66" charset="0"/>
                <a:ea typeface="Times New Roman"/>
                <a:cs typeface="Times New Roman"/>
                <a:sym typeface="Times New Roman"/>
              </a:rPr>
              <a:t>Auditor ask</a:t>
            </a:r>
            <a:r>
              <a:rPr lang="en-US" sz="900" dirty="0">
                <a:latin typeface="Comic Sans MS" panose="030F0902030302020204" pitchFamily="66" charset="0"/>
                <a:ea typeface="Times New Roman"/>
                <a:cs typeface="Times New Roman"/>
                <a:sym typeface="Times New Roman"/>
              </a:rPr>
              <a:t>ed</a:t>
            </a:r>
            <a:r>
              <a:rPr lang="en-US" sz="900" u="none" strike="noStrike" cap="none" dirty="0">
                <a:solidFill>
                  <a:srgbClr val="000000"/>
                </a:solidFill>
                <a:latin typeface="Comic Sans MS" panose="030F0902030302020204" pitchFamily="66" charset="0"/>
                <a:ea typeface="Times New Roman"/>
                <a:cs typeface="Times New Roman"/>
                <a:sym typeface="Times New Roman"/>
              </a:rPr>
              <a:t> the trainee anesthetist two questions:. </a:t>
            </a:r>
            <a:endParaRPr lang="en-US" sz="900" u="none" strike="noStrike" cap="none" dirty="0">
              <a:latin typeface="Comic Sans MS" panose="030F0902030302020204" pitchFamily="66" charset="0"/>
              <a:ea typeface="Times New Roman"/>
              <a:cs typeface="Times New Roman"/>
              <a:sym typeface="Times New Roman"/>
            </a:endParaRPr>
          </a:p>
          <a:p>
            <a:pPr marL="0" marR="0" lvl="0" indent="0" algn="l" rtl="0">
              <a:lnSpc>
                <a:spcPct val="100000"/>
              </a:lnSpc>
              <a:spcBef>
                <a:spcPts val="0"/>
              </a:spcBef>
              <a:spcAft>
                <a:spcPts val="0"/>
              </a:spcAft>
              <a:buNone/>
            </a:pPr>
            <a:r>
              <a:rPr lang="en-US" sz="900" b="1" u="none" strike="noStrike" cap="none" dirty="0">
                <a:solidFill>
                  <a:srgbClr val="000000"/>
                </a:solidFill>
                <a:latin typeface="Comic Sans MS" panose="030F0902030302020204" pitchFamily="66" charset="0"/>
                <a:ea typeface="Times New Roman"/>
                <a:cs typeface="Times New Roman"/>
                <a:sym typeface="Times New Roman"/>
              </a:rPr>
              <a:t>Q1. </a:t>
            </a:r>
            <a:r>
              <a:rPr lang="en-US" sz="900" u="none" strike="noStrike" cap="none" dirty="0">
                <a:solidFill>
                  <a:srgbClr val="000000"/>
                </a:solidFill>
                <a:latin typeface="Comic Sans MS" panose="030F0902030302020204" pitchFamily="66" charset="0"/>
                <a:ea typeface="Times New Roman"/>
                <a:cs typeface="Times New Roman"/>
                <a:sym typeface="Times New Roman"/>
              </a:rPr>
              <a:t>Who is supervising you (name)?</a:t>
            </a:r>
            <a:endParaRPr lang="en-US" sz="900" dirty="0">
              <a:latin typeface="Comic Sans MS" panose="030F0902030302020204" pitchFamily="66" charset="0"/>
              <a:ea typeface="Times New Roman"/>
              <a:cs typeface="Times New Roman"/>
              <a:sym typeface="Times New Roman"/>
            </a:endParaRPr>
          </a:p>
          <a:p>
            <a:pPr marL="0" marR="0" lvl="0" indent="0" algn="l" rtl="0">
              <a:lnSpc>
                <a:spcPct val="100000"/>
              </a:lnSpc>
              <a:spcBef>
                <a:spcPts val="0"/>
              </a:spcBef>
              <a:spcAft>
                <a:spcPts val="0"/>
              </a:spcAft>
              <a:buNone/>
            </a:pPr>
            <a:r>
              <a:rPr lang="en-US" sz="900" b="1" u="none" strike="noStrike" cap="none" dirty="0">
                <a:solidFill>
                  <a:srgbClr val="000000"/>
                </a:solidFill>
                <a:latin typeface="Comic Sans MS" panose="030F0902030302020204" pitchFamily="66" charset="0"/>
                <a:ea typeface="Times New Roman"/>
                <a:cs typeface="Times New Roman"/>
                <a:sym typeface="Times New Roman"/>
              </a:rPr>
              <a:t>Q2. </a:t>
            </a:r>
            <a:r>
              <a:rPr lang="en-US" sz="900" u="none" strike="noStrike" cap="none" dirty="0">
                <a:solidFill>
                  <a:srgbClr val="000000"/>
                </a:solidFill>
                <a:latin typeface="Comic Sans MS" panose="030F0902030302020204" pitchFamily="66" charset="0"/>
                <a:ea typeface="Times New Roman"/>
                <a:cs typeface="Times New Roman"/>
                <a:sym typeface="Times New Roman"/>
              </a:rPr>
              <a:t>How would you get hold of them if you needed them now?</a:t>
            </a:r>
            <a:endParaRPr lang="en-US" sz="900" dirty="0">
              <a:latin typeface="Comic Sans MS" panose="030F0902030302020204" pitchFamily="66" charset="0"/>
              <a:ea typeface="Times New Roman"/>
              <a:cs typeface="Times New Roman"/>
              <a:sym typeface="Times New Roman"/>
            </a:endParaRPr>
          </a:p>
          <a:p>
            <a:pPr marL="0" marR="0" lvl="0" indent="0" algn="l" rtl="0">
              <a:lnSpc>
                <a:spcPct val="100000"/>
              </a:lnSpc>
              <a:spcBef>
                <a:spcPts val="0"/>
              </a:spcBef>
              <a:spcAft>
                <a:spcPts val="0"/>
              </a:spcAft>
              <a:buNone/>
            </a:pPr>
            <a:endParaRPr lang="en-US" sz="900" u="none" strike="noStrike" cap="none" dirty="0">
              <a:solidFill>
                <a:srgbClr val="000000"/>
              </a:solidFill>
              <a:latin typeface="Comic Sans MS" panose="030F0902030302020204" pitchFamily="66" charset="0"/>
              <a:ea typeface="Times New Roman"/>
              <a:cs typeface="Times New Roman"/>
              <a:sym typeface="Times New Roman"/>
            </a:endParaRPr>
          </a:p>
          <a:p>
            <a:pPr marL="0" marR="0" lvl="0" indent="0" algn="l" rtl="0">
              <a:lnSpc>
                <a:spcPct val="100000"/>
              </a:lnSpc>
              <a:spcBef>
                <a:spcPts val="0"/>
              </a:spcBef>
              <a:spcAft>
                <a:spcPts val="0"/>
              </a:spcAft>
              <a:buNone/>
            </a:pPr>
            <a:r>
              <a:rPr lang="en-US" sz="900" u="none" strike="noStrike" cap="none" dirty="0">
                <a:solidFill>
                  <a:srgbClr val="000000"/>
                </a:solidFill>
                <a:latin typeface="Comic Sans MS" panose="030F0902030302020204" pitchFamily="66" charset="0"/>
                <a:ea typeface="Times New Roman"/>
                <a:cs typeface="Times New Roman"/>
                <a:sym typeface="Times New Roman"/>
              </a:rPr>
              <a:t>The auditor contact</a:t>
            </a:r>
            <a:r>
              <a:rPr lang="en-US" sz="900" dirty="0">
                <a:latin typeface="Comic Sans MS" panose="030F0902030302020204" pitchFamily="66" charset="0"/>
                <a:ea typeface="Times New Roman"/>
                <a:cs typeface="Times New Roman"/>
                <a:sym typeface="Times New Roman"/>
              </a:rPr>
              <a:t>ed</a:t>
            </a:r>
            <a:r>
              <a:rPr lang="en-US" sz="900" u="none" strike="noStrike" cap="none" dirty="0">
                <a:solidFill>
                  <a:srgbClr val="000000"/>
                </a:solidFill>
                <a:latin typeface="Comic Sans MS" panose="030F0902030302020204" pitchFamily="66" charset="0"/>
                <a:ea typeface="Times New Roman"/>
                <a:cs typeface="Times New Roman"/>
                <a:sym typeface="Times New Roman"/>
              </a:rPr>
              <a:t> supervising consultants using answers to question 2 and asks further  questions.</a:t>
            </a:r>
            <a:endParaRPr lang="en-US" sz="900" dirty="0">
              <a:latin typeface="Comic Sans MS" panose="030F0902030302020204" pitchFamily="66" charset="0"/>
              <a:ea typeface="Times New Roman"/>
              <a:cs typeface="Times New Roman"/>
              <a:sym typeface="Times New Roman"/>
            </a:endParaRPr>
          </a:p>
          <a:p>
            <a:pPr marL="0" marR="0" lvl="0" indent="0" algn="l" rtl="0">
              <a:lnSpc>
                <a:spcPct val="100000"/>
              </a:lnSpc>
              <a:spcBef>
                <a:spcPts val="0"/>
              </a:spcBef>
              <a:spcAft>
                <a:spcPts val="0"/>
              </a:spcAft>
              <a:buNone/>
            </a:pPr>
            <a:endParaRPr lang="en-US" sz="900" dirty="0">
              <a:latin typeface="Comic Sans MS" panose="030F0902030302020204" pitchFamily="66" charset="0"/>
              <a:ea typeface="Times New Roman"/>
              <a:cs typeface="Times New Roman"/>
              <a:sym typeface="Times New Roman"/>
            </a:endParaRPr>
          </a:p>
          <a:p>
            <a:pPr marL="0" marR="0" lvl="0" indent="0" algn="l" rtl="0">
              <a:lnSpc>
                <a:spcPct val="100000"/>
              </a:lnSpc>
              <a:spcBef>
                <a:spcPts val="0"/>
              </a:spcBef>
              <a:spcAft>
                <a:spcPts val="0"/>
              </a:spcAft>
              <a:buNone/>
            </a:pPr>
            <a:r>
              <a:rPr lang="en-US" sz="900" b="1" dirty="0">
                <a:latin typeface="Comic Sans MS" panose="030F0902030302020204" pitchFamily="66" charset="0"/>
                <a:ea typeface="Times New Roman"/>
                <a:cs typeface="Times New Roman"/>
                <a:sym typeface="Times New Roman"/>
              </a:rPr>
              <a:t>Q3</a:t>
            </a:r>
            <a:r>
              <a:rPr lang="en-US" sz="900" dirty="0">
                <a:latin typeface="Comic Sans MS" panose="030F0902030302020204" pitchFamily="66" charset="0"/>
                <a:ea typeface="Times New Roman"/>
                <a:cs typeface="Times New Roman"/>
                <a:sym typeface="Times New Roman"/>
              </a:rPr>
              <a:t>.</a:t>
            </a:r>
            <a:r>
              <a:rPr lang="en-US" sz="900" u="none" strike="noStrike" cap="none" dirty="0">
                <a:solidFill>
                  <a:srgbClr val="000000"/>
                </a:solidFill>
                <a:latin typeface="Comic Sans MS" panose="030F0902030302020204" pitchFamily="66" charset="0"/>
                <a:ea typeface="Times New Roman"/>
                <a:cs typeface="Times New Roman"/>
                <a:sym typeface="Times New Roman"/>
              </a:rPr>
              <a:t> Which lists/ who are you supervising?</a:t>
            </a:r>
            <a:endParaRPr lang="en-US" sz="900" dirty="0">
              <a:latin typeface="Comic Sans MS" panose="030F0902030302020204" pitchFamily="66" charset="0"/>
              <a:ea typeface="Times New Roman"/>
              <a:cs typeface="Times New Roman"/>
              <a:sym typeface="Times New Roman"/>
            </a:endParaRPr>
          </a:p>
          <a:p>
            <a:pPr marL="0" marR="0" lvl="0" indent="0" algn="l" rtl="0">
              <a:lnSpc>
                <a:spcPct val="100000"/>
              </a:lnSpc>
              <a:spcBef>
                <a:spcPts val="0"/>
              </a:spcBef>
              <a:spcAft>
                <a:spcPts val="0"/>
              </a:spcAft>
              <a:buNone/>
            </a:pPr>
            <a:r>
              <a:rPr lang="en-US" sz="900" b="1" dirty="0">
                <a:latin typeface="Comic Sans MS" panose="030F0902030302020204" pitchFamily="66" charset="0"/>
                <a:ea typeface="Times New Roman"/>
                <a:cs typeface="Times New Roman"/>
                <a:sym typeface="Times New Roman"/>
              </a:rPr>
              <a:t>Q4.</a:t>
            </a:r>
            <a:r>
              <a:rPr lang="en-US" sz="900" b="1" u="none" strike="noStrike" cap="none" dirty="0">
                <a:solidFill>
                  <a:srgbClr val="000000"/>
                </a:solidFill>
                <a:latin typeface="Comic Sans MS" panose="030F0902030302020204" pitchFamily="66" charset="0"/>
                <a:ea typeface="Times New Roman"/>
                <a:cs typeface="Times New Roman"/>
                <a:sym typeface="Times New Roman"/>
              </a:rPr>
              <a:t> </a:t>
            </a:r>
            <a:r>
              <a:rPr lang="en-US" sz="900" u="none" strike="noStrike" cap="none" dirty="0">
                <a:solidFill>
                  <a:srgbClr val="000000"/>
                </a:solidFill>
                <a:latin typeface="Comic Sans MS" panose="030F0902030302020204" pitchFamily="66" charset="0"/>
                <a:ea typeface="Times New Roman"/>
                <a:cs typeface="Times New Roman"/>
                <a:sym typeface="Times New Roman"/>
              </a:rPr>
              <a:t>Do you know about cases being done &amp; are there any issues?</a:t>
            </a:r>
            <a:endParaRPr lang="en-US" sz="900" dirty="0">
              <a:latin typeface="Comic Sans MS" panose="030F0902030302020204" pitchFamily="66" charset="0"/>
              <a:ea typeface="Times New Roman"/>
              <a:cs typeface="Times New Roman"/>
              <a:sym typeface="Times New Roman"/>
            </a:endParaRPr>
          </a:p>
          <a:p>
            <a:pPr marL="0" marR="0" lvl="0" indent="0" algn="l" rtl="0">
              <a:lnSpc>
                <a:spcPct val="100000"/>
              </a:lnSpc>
              <a:spcBef>
                <a:spcPts val="0"/>
              </a:spcBef>
              <a:spcAft>
                <a:spcPts val="0"/>
              </a:spcAft>
              <a:buNone/>
            </a:pPr>
            <a:r>
              <a:rPr lang="en-US" sz="900" b="1" u="none" strike="noStrike" cap="none" dirty="0">
                <a:solidFill>
                  <a:srgbClr val="000000"/>
                </a:solidFill>
                <a:latin typeface="Comic Sans MS" panose="030F0902030302020204" pitchFamily="66" charset="0"/>
                <a:ea typeface="Times New Roman"/>
                <a:cs typeface="Times New Roman"/>
                <a:sym typeface="Times New Roman"/>
              </a:rPr>
              <a:t>Q5</a:t>
            </a:r>
            <a:r>
              <a:rPr lang="en-US" sz="900" b="1" dirty="0">
                <a:latin typeface="Comic Sans MS" panose="030F0902030302020204" pitchFamily="66" charset="0"/>
                <a:ea typeface="Times New Roman"/>
                <a:cs typeface="Times New Roman"/>
                <a:sym typeface="Times New Roman"/>
              </a:rPr>
              <a:t>. </a:t>
            </a:r>
            <a:r>
              <a:rPr lang="en-US" sz="900" u="none" strike="noStrike" cap="none" dirty="0">
                <a:solidFill>
                  <a:srgbClr val="000000"/>
                </a:solidFill>
                <a:latin typeface="Comic Sans MS" panose="030F0902030302020204" pitchFamily="66" charset="0"/>
                <a:ea typeface="Times New Roman"/>
                <a:cs typeface="Times New Roman"/>
                <a:sym typeface="Times New Roman"/>
              </a:rPr>
              <a:t>If called for help, would you be able to attend</a:t>
            </a:r>
            <a:endParaRPr lang="en-US" sz="900" dirty="0">
              <a:latin typeface="Comic Sans MS" panose="030F0902030302020204" pitchFamily="66" charset="0"/>
            </a:endParaRPr>
          </a:p>
        </p:txBody>
      </p:sp>
      <p:sp>
        <p:nvSpPr>
          <p:cNvPr id="12" name="TextBox 11">
            <a:extLst>
              <a:ext uri="{FF2B5EF4-FFF2-40B4-BE49-F238E27FC236}">
                <a16:creationId xmlns:a16="http://schemas.microsoft.com/office/drawing/2014/main" id="{C1E4B56C-D595-D29C-A78B-A34CEB9262B0}"/>
              </a:ext>
            </a:extLst>
          </p:cNvPr>
          <p:cNvSpPr txBox="1"/>
          <p:nvPr/>
        </p:nvSpPr>
        <p:spPr>
          <a:xfrm>
            <a:off x="7337278" y="3844676"/>
            <a:ext cx="4508358" cy="784830"/>
          </a:xfrm>
          <a:prstGeom prst="rect">
            <a:avLst/>
          </a:prstGeom>
          <a:noFill/>
          <a:ln w="76200">
            <a:solidFill>
              <a:srgbClr val="FFEBCF"/>
            </a:solidFill>
          </a:ln>
        </p:spPr>
        <p:txBody>
          <a:bodyPr wrap="square">
            <a:spAutoFit/>
          </a:bodyPr>
          <a:lstStyle/>
          <a:p>
            <a:pPr marL="0" marR="0" lvl="0" indent="0" rtl="0">
              <a:spcBef>
                <a:spcPts val="0"/>
              </a:spcBef>
              <a:spcAft>
                <a:spcPts val="0"/>
              </a:spcAft>
              <a:buClr>
                <a:srgbClr val="CC0000"/>
              </a:buClr>
              <a:buSzPts val="1200"/>
              <a:buFont typeface="Arial Black"/>
              <a:buNone/>
            </a:pPr>
            <a:r>
              <a:rPr lang="en-US" sz="900" b="1" u="none" strike="noStrike" cap="none" dirty="0">
                <a:latin typeface="Comic Sans MS" panose="030F0902030302020204" pitchFamily="66" charset="0"/>
                <a:ea typeface="Times New Roman"/>
                <a:cs typeface="Times New Roman"/>
                <a:sym typeface="Times New Roman"/>
              </a:rPr>
              <a:t>Recommendations</a:t>
            </a:r>
          </a:p>
          <a:p>
            <a:pPr marL="0" marR="0" lvl="0" indent="0" rtl="0">
              <a:spcBef>
                <a:spcPts val="0"/>
              </a:spcBef>
              <a:spcAft>
                <a:spcPts val="0"/>
              </a:spcAft>
              <a:buClr>
                <a:srgbClr val="CC0000"/>
              </a:buClr>
              <a:buSzPts val="1200"/>
              <a:buFont typeface="Arial Black"/>
              <a:buNone/>
            </a:pPr>
            <a:r>
              <a:rPr lang="en-US" sz="900" u="none" strike="noStrike" cap="none" dirty="0">
                <a:latin typeface="Comic Sans MS" panose="030F0902030302020204" pitchFamily="66" charset="0"/>
                <a:ea typeface="Times New Roman"/>
                <a:cs typeface="Times New Roman"/>
                <a:sym typeface="Times New Roman"/>
              </a:rPr>
              <a:t>Creating awareness amongst consultant </a:t>
            </a:r>
            <a:r>
              <a:rPr lang="en-US" sz="900" u="none" strike="noStrike" cap="none" dirty="0" err="1">
                <a:latin typeface="Comic Sans MS" panose="030F0902030302020204" pitchFamily="66" charset="0"/>
                <a:ea typeface="Times New Roman"/>
                <a:cs typeface="Times New Roman"/>
                <a:sym typeface="Times New Roman"/>
              </a:rPr>
              <a:t>Anaesthetist</a:t>
            </a:r>
            <a:r>
              <a:rPr lang="en-US" sz="900" u="none" strike="noStrike" cap="none" dirty="0">
                <a:latin typeface="Comic Sans MS" panose="030F0902030302020204" pitchFamily="66" charset="0"/>
                <a:ea typeface="Times New Roman"/>
                <a:cs typeface="Times New Roman"/>
                <a:sym typeface="Times New Roman"/>
              </a:rPr>
              <a:t> to be more meticulously aware of the work being done under their supervision. </a:t>
            </a:r>
            <a:endParaRPr lang="en-US" sz="900" dirty="0">
              <a:latin typeface="Comic Sans MS" panose="030F0902030302020204" pitchFamily="66" charset="0"/>
              <a:ea typeface="Times New Roman"/>
              <a:cs typeface="Times New Roman"/>
              <a:sym typeface="Times New Roman"/>
            </a:endParaRPr>
          </a:p>
          <a:p>
            <a:pPr marL="0" marR="0" lvl="0" indent="0" rtl="0">
              <a:spcBef>
                <a:spcPts val="0"/>
              </a:spcBef>
              <a:spcAft>
                <a:spcPts val="0"/>
              </a:spcAft>
              <a:buClr>
                <a:srgbClr val="CC0000"/>
              </a:buClr>
              <a:buSzPts val="1200"/>
              <a:buFont typeface="Arial Black"/>
              <a:buNone/>
            </a:pPr>
            <a:r>
              <a:rPr lang="en-US" sz="900" u="none" strike="noStrike" cap="none" dirty="0">
                <a:latin typeface="Comic Sans MS" panose="030F0902030302020204" pitchFamily="66" charset="0"/>
                <a:ea typeface="Times New Roman"/>
                <a:cs typeface="Times New Roman"/>
                <a:sym typeface="Times New Roman"/>
              </a:rPr>
              <a:t>Re-audit with brief explanation of factors in that particular instance that led to lapses in achieving standard.</a:t>
            </a:r>
            <a:r>
              <a:rPr lang="en-US" sz="900" u="none" strike="noStrike" cap="none" dirty="0">
                <a:latin typeface="Comic Sans MS" panose="030F0902030302020204" pitchFamily="66" charset="0"/>
              </a:rPr>
              <a:t> </a:t>
            </a:r>
          </a:p>
        </p:txBody>
      </p:sp>
      <p:sp>
        <p:nvSpPr>
          <p:cNvPr id="14" name="TextBox 13">
            <a:extLst>
              <a:ext uri="{FF2B5EF4-FFF2-40B4-BE49-F238E27FC236}">
                <a16:creationId xmlns:a16="http://schemas.microsoft.com/office/drawing/2014/main" id="{B79B8C45-1E69-2FDF-9AF0-E22389889F69}"/>
              </a:ext>
            </a:extLst>
          </p:cNvPr>
          <p:cNvSpPr txBox="1"/>
          <p:nvPr/>
        </p:nvSpPr>
        <p:spPr>
          <a:xfrm>
            <a:off x="4346592" y="5154258"/>
            <a:ext cx="2765674" cy="1156792"/>
          </a:xfrm>
          <a:prstGeom prst="rect">
            <a:avLst/>
          </a:prstGeom>
          <a:noFill/>
          <a:ln w="76200">
            <a:solidFill>
              <a:srgbClr val="C8D5BC"/>
            </a:solidFill>
          </a:ln>
        </p:spPr>
        <p:txBody>
          <a:bodyPr wrap="square">
            <a:spAutoFit/>
          </a:bodyPr>
          <a:lstStyle/>
          <a:p>
            <a:pPr marL="0" marR="0" lvl="0" indent="0" algn="just" rtl="0">
              <a:lnSpc>
                <a:spcPct val="125000"/>
              </a:lnSpc>
              <a:spcBef>
                <a:spcPts val="0"/>
              </a:spcBef>
              <a:spcAft>
                <a:spcPts val="0"/>
              </a:spcAft>
              <a:buClr>
                <a:srgbClr val="CC0000"/>
              </a:buClr>
              <a:buSzPts val="1200"/>
              <a:buFont typeface="Arial Black"/>
              <a:buNone/>
            </a:pPr>
            <a:r>
              <a:rPr lang="en-US" sz="800" b="1" u="none" strike="noStrike" cap="none" dirty="0">
                <a:solidFill>
                  <a:schemeClr val="dk1"/>
                </a:solidFill>
                <a:latin typeface="Comic Sans MS" panose="030F0902030302020204" pitchFamily="66" charset="0"/>
                <a:ea typeface="Times New Roman"/>
                <a:cs typeface="Times New Roman"/>
                <a:sym typeface="Times New Roman"/>
              </a:rPr>
              <a:t>Conclusion</a:t>
            </a:r>
          </a:p>
          <a:p>
            <a:pPr marL="0" marR="0" lvl="0" indent="0" algn="just" rtl="0">
              <a:lnSpc>
                <a:spcPct val="125000"/>
              </a:lnSpc>
              <a:spcBef>
                <a:spcPts val="0"/>
              </a:spcBef>
              <a:spcAft>
                <a:spcPts val="0"/>
              </a:spcAft>
              <a:buClr>
                <a:srgbClr val="CC0000"/>
              </a:buClr>
              <a:buSzPts val="1200"/>
              <a:buFont typeface="Arial Black"/>
              <a:buNone/>
            </a:pPr>
            <a:r>
              <a:rPr lang="en-US" sz="800" u="none" strike="noStrike" cap="none" dirty="0">
                <a:solidFill>
                  <a:schemeClr val="dk1"/>
                </a:solidFill>
                <a:latin typeface="Comic Sans MS" panose="030F0902030302020204" pitchFamily="66" charset="0"/>
                <a:ea typeface="Times New Roman"/>
                <a:cs typeface="Times New Roman"/>
                <a:sym typeface="Times New Roman"/>
              </a:rPr>
              <a:t>This is a good system of contacting anesthesia consultants and their availability to attend in case of help required. However, there is room for improvement for supervising consultants to be aware of the complexity of cases being done under their supervision.</a:t>
            </a:r>
            <a:endParaRPr lang="en-US" sz="800" u="none" strike="noStrike" cap="none" dirty="0">
              <a:latin typeface="Comic Sans MS" panose="030F0902030302020204" pitchFamily="66" charset="0"/>
              <a:ea typeface="Times New Roman"/>
              <a:cs typeface="Times New Roman"/>
              <a:sym typeface="Times New Roman"/>
            </a:endParaRPr>
          </a:p>
        </p:txBody>
      </p:sp>
      <p:pic>
        <p:nvPicPr>
          <p:cNvPr id="16" name="Google Shape;91;p1" descr="https://lh4.googleusercontent.com/ybakbJG4sjmgQ1BfLXNpgwqln5yMy6s3BGCBdyVLbOz1Yu8GBUcDzYVl8cRqqCs6S9CeQM5FxiLSUytF6cbw4vPAn_NsetxZOMoYWz94lQ2VBOF_SenHLn7ueDitk8fF5uhnrf0SlGMWsoER0DSNzA">
            <a:extLst>
              <a:ext uri="{FF2B5EF4-FFF2-40B4-BE49-F238E27FC236}">
                <a16:creationId xmlns:a16="http://schemas.microsoft.com/office/drawing/2014/main" id="{E09CDEBE-7197-7934-AD02-9928EC12FD21}"/>
              </a:ext>
            </a:extLst>
          </p:cNvPr>
          <p:cNvPicPr preferRelativeResize="0"/>
          <p:nvPr/>
        </p:nvPicPr>
        <p:blipFill rotWithShape="1">
          <a:blip r:embed="rId3">
            <a:alphaModFix/>
          </a:blip>
          <a:srcRect/>
          <a:stretch/>
        </p:blipFill>
        <p:spPr>
          <a:xfrm>
            <a:off x="7364993" y="1928912"/>
            <a:ext cx="2151724" cy="1562413"/>
          </a:xfrm>
          <a:prstGeom prst="rect">
            <a:avLst/>
          </a:prstGeom>
          <a:noFill/>
          <a:ln w="76200">
            <a:solidFill>
              <a:srgbClr val="C8D6BC"/>
            </a:solidFill>
          </a:ln>
        </p:spPr>
      </p:pic>
      <p:pic>
        <p:nvPicPr>
          <p:cNvPr id="17" name="Google Shape;92;p1" descr="https://lh5.googleusercontent.com/_JtyiMjClwf2ck8R1Dl9dfbW9ZD5Nxg8zZ2T-d_GL5JwVwmr1zidaFfa-owjTDl1P94XxRyHPJQ_vf2hMp_EERxLsCvnX8feyPRQi59pbCnaUM9UGPIZMd_4uYkxTh_ONSNxHu9SD8eSlMW7bwiknQ">
            <a:extLst>
              <a:ext uri="{FF2B5EF4-FFF2-40B4-BE49-F238E27FC236}">
                <a16:creationId xmlns:a16="http://schemas.microsoft.com/office/drawing/2014/main" id="{04056C35-6933-1E03-C70C-4B76EE68406B}"/>
              </a:ext>
            </a:extLst>
          </p:cNvPr>
          <p:cNvPicPr preferRelativeResize="0"/>
          <p:nvPr/>
        </p:nvPicPr>
        <p:blipFill rotWithShape="1">
          <a:blip r:embed="rId4">
            <a:alphaModFix/>
          </a:blip>
          <a:srcRect/>
          <a:stretch/>
        </p:blipFill>
        <p:spPr>
          <a:xfrm>
            <a:off x="9628738" y="1928911"/>
            <a:ext cx="2151724" cy="1562413"/>
          </a:xfrm>
          <a:prstGeom prst="rect">
            <a:avLst/>
          </a:prstGeom>
          <a:noFill/>
          <a:ln w="76200">
            <a:solidFill>
              <a:srgbClr val="C8D5BC"/>
            </a:solidFill>
          </a:ln>
        </p:spPr>
      </p:pic>
      <p:sp>
        <p:nvSpPr>
          <p:cNvPr id="19" name="TextBox 18">
            <a:extLst>
              <a:ext uri="{FF2B5EF4-FFF2-40B4-BE49-F238E27FC236}">
                <a16:creationId xmlns:a16="http://schemas.microsoft.com/office/drawing/2014/main" id="{F75DBEE7-627F-5498-38D9-F7B963DFE4AD}"/>
              </a:ext>
            </a:extLst>
          </p:cNvPr>
          <p:cNvSpPr txBox="1"/>
          <p:nvPr/>
        </p:nvSpPr>
        <p:spPr>
          <a:xfrm>
            <a:off x="7361254" y="5896573"/>
            <a:ext cx="4508358" cy="369332"/>
          </a:xfrm>
          <a:prstGeom prst="rect">
            <a:avLst/>
          </a:prstGeom>
          <a:noFill/>
          <a:ln w="76200">
            <a:solidFill>
              <a:srgbClr val="EDE8FE"/>
            </a:solidFill>
          </a:ln>
        </p:spPr>
        <p:txBody>
          <a:bodyPr wrap="square">
            <a:spAutoFit/>
          </a:bodyPr>
          <a:lstStyle/>
          <a:p>
            <a:pPr marL="0" lvl="0" indent="0" algn="l" rtl="0">
              <a:spcBef>
                <a:spcPts val="1200"/>
              </a:spcBef>
              <a:spcAft>
                <a:spcPts val="1200"/>
              </a:spcAft>
              <a:buNone/>
            </a:pPr>
            <a:r>
              <a:rPr lang="en-US" sz="900" b="1" dirty="0">
                <a:solidFill>
                  <a:schemeClr val="dk1"/>
                </a:solidFill>
                <a:uFill>
                  <a:noFill/>
                </a:uFill>
                <a:latin typeface="Comic Sans MS" panose="030F0902030302020204" pitchFamily="66" charset="0"/>
                <a:ea typeface="Times New Roman"/>
                <a:cs typeface="Times New Roman"/>
                <a:sym typeface="Times New Roman"/>
                <a:hlinkClick r:id="rId5">
                  <a:extLst>
                    <a:ext uri="{A12FA001-AC4F-418D-AE19-62706E023703}">
                      <ahyp:hlinkClr xmlns:ahyp="http://schemas.microsoft.com/office/drawing/2018/hyperlinkcolor" val="tx"/>
                    </a:ext>
                  </a:extLst>
                </a:hlinkClick>
              </a:rPr>
              <a:t>Reference:  </a:t>
            </a:r>
            <a:r>
              <a:rPr lang="en-US" sz="900" dirty="0">
                <a:solidFill>
                  <a:schemeClr val="dk1"/>
                </a:solidFill>
                <a:uFill>
                  <a:noFill/>
                </a:uFill>
                <a:latin typeface="Comic Sans MS" panose="030F0902030302020204" pitchFamily="66" charset="0"/>
                <a:ea typeface="Times New Roman"/>
                <a:cs typeface="Times New Roman"/>
                <a:sym typeface="Times New Roman"/>
                <a:hlinkClick r:id="rId5">
                  <a:extLst>
                    <a:ext uri="{A12FA001-AC4F-418D-AE19-62706E023703}">
                      <ahyp:hlinkClr xmlns:ahyp="http://schemas.microsoft.com/office/drawing/2018/hyperlinkcolor" val="tx"/>
                    </a:ext>
                  </a:extLst>
                </a:hlinkClick>
              </a:rPr>
              <a:t>The Royal College of Anesthetist, Cappuccini Test.</a:t>
            </a:r>
            <a:r>
              <a:rPr lang="en-US" sz="900" dirty="0">
                <a:solidFill>
                  <a:schemeClr val="dk1"/>
                </a:solidFill>
                <a:uFill>
                  <a:noFill/>
                </a:uFill>
                <a:latin typeface="Comic Sans MS" panose="030F0902030302020204" pitchFamily="66" charset="0"/>
                <a:ea typeface="Times New Roman"/>
                <a:cs typeface="Times New Roman"/>
                <a:sym typeface="Times New Roman"/>
              </a:rPr>
              <a:t> </a:t>
            </a:r>
            <a:r>
              <a:rPr lang="en-US" sz="900" dirty="0">
                <a:solidFill>
                  <a:schemeClr val="dk1"/>
                </a:solidFill>
                <a:latin typeface="Comic Sans MS" panose="030F0902030302020204" pitchFamily="66" charset="0"/>
                <a:ea typeface="Times New Roman"/>
                <a:cs typeface="Times New Roman"/>
                <a:sym typeface="Times New Roman"/>
              </a:rPr>
              <a:t>Available at: </a:t>
            </a:r>
            <a:r>
              <a:rPr lang="en-US" sz="900" u="sng" dirty="0">
                <a:solidFill>
                  <a:srgbClr val="1155CC"/>
                </a:solidFill>
                <a:latin typeface="Comic Sans MS" panose="030F0902030302020204" pitchFamily="66" charset="0"/>
                <a:ea typeface="Times New Roman"/>
                <a:cs typeface="Times New Roman"/>
                <a:sym typeface="Times New Roman"/>
                <a:hlinkClick r:id="rId5">
                  <a:extLst>
                    <a:ext uri="{A12FA001-AC4F-418D-AE19-62706E023703}">
                      <ahyp:hlinkClr xmlns:ahyp="http://schemas.microsoft.com/office/drawing/2018/hyperlinkcolor" val="tx"/>
                    </a:ext>
                  </a:extLst>
                </a:hlinkClick>
              </a:rPr>
              <a:t>Cappuccini Test | The Royal College of Anaesthetists (rcoa.ac.uk)</a:t>
            </a:r>
            <a:r>
              <a:rPr lang="en-US" sz="900" dirty="0">
                <a:solidFill>
                  <a:schemeClr val="dk1"/>
                </a:solidFill>
                <a:latin typeface="Comic Sans MS" panose="030F0902030302020204" pitchFamily="66" charset="0"/>
                <a:ea typeface="Times New Roman"/>
                <a:cs typeface="Times New Roman"/>
                <a:sym typeface="Times New Roman"/>
              </a:rPr>
              <a:t>.</a:t>
            </a:r>
            <a:endParaRPr lang="en-US" sz="900" u="none" strike="noStrike" cap="none" dirty="0">
              <a:latin typeface="Comic Sans MS" panose="030F0902030302020204" pitchFamily="66" charset="0"/>
              <a:ea typeface="Times New Roman"/>
              <a:cs typeface="Times New Roman"/>
              <a:sym typeface="Times New Roman"/>
            </a:endParaRPr>
          </a:p>
        </p:txBody>
      </p:sp>
      <p:sp>
        <p:nvSpPr>
          <p:cNvPr id="7" name="TextBox 6">
            <a:extLst>
              <a:ext uri="{FF2B5EF4-FFF2-40B4-BE49-F238E27FC236}">
                <a16:creationId xmlns:a16="http://schemas.microsoft.com/office/drawing/2014/main" id="{FE2D69B5-1F7D-C792-155A-2E666DCB2D65}"/>
              </a:ext>
            </a:extLst>
          </p:cNvPr>
          <p:cNvSpPr txBox="1"/>
          <p:nvPr/>
        </p:nvSpPr>
        <p:spPr>
          <a:xfrm>
            <a:off x="5357813" y="2443163"/>
            <a:ext cx="184731" cy="307777"/>
          </a:xfrm>
          <a:prstGeom prst="rect">
            <a:avLst/>
          </a:prstGeom>
          <a:noFill/>
        </p:spPr>
        <p:txBody>
          <a:bodyPr wrap="none" rtlCol="0">
            <a:spAutoFit/>
          </a:bodyPr>
          <a:lstStyle/>
          <a:p>
            <a:endParaRPr lang="en-US"/>
          </a:p>
        </p:txBody>
      </p:sp>
      <p:graphicFrame>
        <p:nvGraphicFramePr>
          <p:cNvPr id="9" name="Table 8">
            <a:extLst>
              <a:ext uri="{FF2B5EF4-FFF2-40B4-BE49-F238E27FC236}">
                <a16:creationId xmlns:a16="http://schemas.microsoft.com/office/drawing/2014/main" id="{B441A8C5-F8BB-F82C-14DE-B3696A5CF377}"/>
              </a:ext>
            </a:extLst>
          </p:cNvPr>
          <p:cNvGraphicFramePr>
            <a:graphicFrameLocks noGrp="1"/>
          </p:cNvGraphicFramePr>
          <p:nvPr>
            <p:extLst>
              <p:ext uri="{D42A27DB-BD31-4B8C-83A1-F6EECF244321}">
                <p14:modId xmlns:p14="http://schemas.microsoft.com/office/powerpoint/2010/main" val="1485457536"/>
              </p:ext>
            </p:extLst>
          </p:nvPr>
        </p:nvGraphicFramePr>
        <p:xfrm>
          <a:off x="4346592" y="1874535"/>
          <a:ext cx="2765674" cy="3125230"/>
        </p:xfrm>
        <a:graphic>
          <a:graphicData uri="http://schemas.openxmlformats.org/drawingml/2006/table">
            <a:tbl>
              <a:tblPr>
                <a:tableStyleId>{3966FA6B-AA8F-486F-8675-EFA9C6F5A0AC}</a:tableStyleId>
              </a:tblPr>
              <a:tblGrid>
                <a:gridCol w="763132">
                  <a:extLst>
                    <a:ext uri="{9D8B030D-6E8A-4147-A177-3AD203B41FA5}">
                      <a16:colId xmlns:a16="http://schemas.microsoft.com/office/drawing/2014/main" val="2651945435"/>
                    </a:ext>
                  </a:extLst>
                </a:gridCol>
                <a:gridCol w="706594">
                  <a:extLst>
                    <a:ext uri="{9D8B030D-6E8A-4147-A177-3AD203B41FA5}">
                      <a16:colId xmlns:a16="http://schemas.microsoft.com/office/drawing/2014/main" val="531684112"/>
                    </a:ext>
                  </a:extLst>
                </a:gridCol>
                <a:gridCol w="130948">
                  <a:extLst>
                    <a:ext uri="{9D8B030D-6E8A-4147-A177-3AD203B41FA5}">
                      <a16:colId xmlns:a16="http://schemas.microsoft.com/office/drawing/2014/main" val="56542205"/>
                    </a:ext>
                  </a:extLst>
                </a:gridCol>
                <a:gridCol w="517026">
                  <a:extLst>
                    <a:ext uri="{9D8B030D-6E8A-4147-A177-3AD203B41FA5}">
                      <a16:colId xmlns:a16="http://schemas.microsoft.com/office/drawing/2014/main" val="3859025265"/>
                    </a:ext>
                  </a:extLst>
                </a:gridCol>
                <a:gridCol w="647974">
                  <a:extLst>
                    <a:ext uri="{9D8B030D-6E8A-4147-A177-3AD203B41FA5}">
                      <a16:colId xmlns:a16="http://schemas.microsoft.com/office/drawing/2014/main" val="881428655"/>
                    </a:ext>
                  </a:extLst>
                </a:gridCol>
              </a:tblGrid>
              <a:tr h="491463">
                <a:tc gridSpan="5">
                  <a:txBody>
                    <a:bodyPr/>
                    <a:lstStyle/>
                    <a:p>
                      <a:pPr>
                        <a:lnSpc>
                          <a:spcPct val="100000"/>
                        </a:lnSpc>
                      </a:pPr>
                      <a:r>
                        <a:rPr lang="en-IE" sz="900" b="1" i="0" dirty="0">
                          <a:effectLst/>
                          <a:latin typeface="Comic Sans MS" panose="030F0902030302020204" pitchFamily="66" charset="0"/>
                        </a:rPr>
                        <a:t>Results</a:t>
                      </a:r>
                    </a:p>
                    <a:p>
                      <a:pPr>
                        <a:lnSpc>
                          <a:spcPct val="100000"/>
                        </a:lnSpc>
                      </a:pPr>
                      <a:r>
                        <a:rPr lang="en-IE" sz="800" b="0" i="0" dirty="0">
                          <a:effectLst/>
                          <a:latin typeface="Comic Sans MS" panose="030F0902030302020204" pitchFamily="66" charset="0"/>
                        </a:rPr>
                        <a:t>%age Breakdown of Audit Questions &amp; Trainee </a:t>
                      </a:r>
                      <a:r>
                        <a:rPr lang="en-IE" sz="800" b="0" i="0" dirty="0" err="1">
                          <a:effectLst/>
                          <a:latin typeface="Comic Sans MS" panose="030F0902030302020204" pitchFamily="66" charset="0"/>
                        </a:rPr>
                        <a:t>Anesthetist</a:t>
                      </a:r>
                      <a:r>
                        <a:rPr lang="en-IE" sz="800" b="0" i="0" dirty="0">
                          <a:effectLst/>
                          <a:latin typeface="Comic Sans MS" panose="030F0902030302020204" pitchFamily="66" charset="0"/>
                        </a:rPr>
                        <a:t> level</a:t>
                      </a:r>
                      <a:endParaRPr lang="en-IE" sz="800" b="0" i="0" dirty="0">
                        <a:effectLst/>
                        <a:latin typeface="Comic Sans MS" panose="030F0902030302020204" pitchFamily="66" charset="0"/>
                        <a:ea typeface="Arial" panose="020B0604020202020204" pitchFamily="34" charset="0"/>
                      </a:endParaRPr>
                    </a:p>
                  </a:txBody>
                  <a:tcPr marL="63500" marR="63500" marT="63500" marB="63500">
                    <a:lnL w="12700" cap="flat" cmpd="sng" algn="ctr">
                      <a:solidFill>
                        <a:srgbClr val="D6D9DD"/>
                      </a:solidFill>
                      <a:prstDash val="solid"/>
                      <a:round/>
                      <a:headEnd type="none" w="med" len="med"/>
                      <a:tailEnd type="none" w="med" len="med"/>
                    </a:lnL>
                    <a:lnR w="12700" cap="flat" cmpd="sng" algn="ctr">
                      <a:solidFill>
                        <a:srgbClr val="D6D9DD"/>
                      </a:solidFill>
                      <a:prstDash val="solid"/>
                      <a:round/>
                      <a:headEnd type="none" w="med" len="med"/>
                      <a:tailEnd type="none" w="med" len="med"/>
                    </a:lnR>
                    <a:lnT w="12700" cap="flat" cmpd="sng" algn="ctr">
                      <a:solidFill>
                        <a:srgbClr val="D6D9DD"/>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gradFill flip="none" rotWithShape="1">
                      <a:gsLst>
                        <a:gs pos="26000">
                          <a:srgbClr val="F1E8F4">
                            <a:shade val="30000"/>
                            <a:satMod val="115000"/>
                            <a:lumMod val="0"/>
                            <a:lumOff val="100000"/>
                            <a:alpha val="20548"/>
                          </a:srgbClr>
                        </a:gs>
                        <a:gs pos="94000">
                          <a:srgbClr val="F1E8F4">
                            <a:shade val="67500"/>
                            <a:satMod val="115000"/>
                          </a:srgbClr>
                        </a:gs>
                        <a:gs pos="57000">
                          <a:srgbClr val="F1E8F4">
                            <a:shade val="100000"/>
                            <a:satMod val="115000"/>
                          </a:srgbClr>
                        </a:gs>
                      </a:gsLst>
                      <a:lin ang="18900000" scaled="1"/>
                      <a:tileRect/>
                    </a:gra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16668226"/>
                  </a:ext>
                </a:extLst>
              </a:tr>
              <a:tr h="261723">
                <a:tc rowSpan="2">
                  <a:txBody>
                    <a:bodyPr/>
                    <a:lstStyle/>
                    <a:p>
                      <a:pPr>
                        <a:lnSpc>
                          <a:spcPct val="100000"/>
                        </a:lnSpc>
                      </a:pPr>
                      <a:r>
                        <a:rPr lang="en-IE" sz="800" b="1" dirty="0">
                          <a:effectLst/>
                          <a:latin typeface="Comic Sans MS" panose="030F0902030302020204" pitchFamily="66" charset="0"/>
                        </a:rPr>
                        <a:t>Training </a:t>
                      </a:r>
                    </a:p>
                    <a:p>
                      <a:pPr>
                        <a:lnSpc>
                          <a:spcPct val="100000"/>
                        </a:lnSpc>
                      </a:pPr>
                      <a:r>
                        <a:rPr lang="en-IE" sz="800" b="1" dirty="0">
                          <a:effectLst/>
                          <a:latin typeface="Comic Sans MS" panose="030F0902030302020204" pitchFamily="66" charset="0"/>
                        </a:rPr>
                        <a:t>year</a:t>
                      </a:r>
                      <a:endParaRPr lang="en-IE" sz="800" b="1" dirty="0">
                        <a:effectLst/>
                        <a:latin typeface="Comic Sans MS" panose="030F0902030302020204" pitchFamily="66" charset="0"/>
                        <a:ea typeface="Arial" panose="020B0604020202020204" pitchFamily="34" charset="0"/>
                      </a:endParaRPr>
                    </a:p>
                  </a:txBody>
                  <a:tcPr marL="63500" marR="63500" marT="63500" marB="63500">
                    <a:lnL w="12700" cap="flat" cmpd="sng" algn="ctr">
                      <a:solidFill>
                        <a:srgbClr val="D6D9DD"/>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gradFill flip="none" rotWithShape="1">
                      <a:gsLst>
                        <a:gs pos="26000">
                          <a:srgbClr val="F1E8F4">
                            <a:shade val="30000"/>
                            <a:satMod val="115000"/>
                            <a:lumMod val="0"/>
                            <a:lumOff val="100000"/>
                            <a:alpha val="20548"/>
                          </a:srgbClr>
                        </a:gs>
                        <a:gs pos="94000">
                          <a:srgbClr val="F1E8F4">
                            <a:shade val="67500"/>
                            <a:satMod val="115000"/>
                          </a:srgbClr>
                        </a:gs>
                        <a:gs pos="57000">
                          <a:srgbClr val="F1E8F4">
                            <a:shade val="100000"/>
                            <a:satMod val="115000"/>
                          </a:srgbClr>
                        </a:gs>
                      </a:gsLst>
                      <a:lin ang="18900000" scaled="1"/>
                      <a:tileRect/>
                    </a:gradFill>
                  </a:tcPr>
                </a:tc>
                <a:tc gridSpan="2">
                  <a:txBody>
                    <a:bodyPr/>
                    <a:lstStyle/>
                    <a:p>
                      <a:pPr>
                        <a:lnSpc>
                          <a:spcPct val="100000"/>
                        </a:lnSpc>
                      </a:pPr>
                      <a:r>
                        <a:rPr lang="en-IE" sz="800" b="0" i="0" dirty="0">
                          <a:effectLst/>
                          <a:latin typeface="Comic Sans MS" panose="030F0902030302020204" pitchFamily="66" charset="0"/>
                        </a:rPr>
                        <a:t> 1&amp; 2</a:t>
                      </a:r>
                      <a:endParaRPr lang="en-IE" sz="800" b="0" i="0" dirty="0">
                        <a:effectLst/>
                        <a:latin typeface="Comic Sans MS" panose="030F0902030302020204" pitchFamily="66" charset="0"/>
                        <a:ea typeface="Arial" panose="020B0604020202020204" pitchFamily="34" charset="0"/>
                      </a:endParaRPr>
                    </a:p>
                  </a:txBody>
                  <a:tcPr marL="63500" marR="63500" marT="63500" marB="6350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gradFill flip="none" rotWithShape="1">
                      <a:gsLst>
                        <a:gs pos="26000">
                          <a:srgbClr val="F1E8F4">
                            <a:shade val="30000"/>
                            <a:satMod val="115000"/>
                            <a:lumMod val="0"/>
                            <a:lumOff val="100000"/>
                            <a:alpha val="20548"/>
                          </a:srgbClr>
                        </a:gs>
                        <a:gs pos="94000">
                          <a:srgbClr val="F1E8F4">
                            <a:shade val="67500"/>
                            <a:satMod val="115000"/>
                          </a:srgbClr>
                        </a:gs>
                        <a:gs pos="57000">
                          <a:srgbClr val="F1E8F4">
                            <a:shade val="100000"/>
                            <a:satMod val="115000"/>
                          </a:srgbClr>
                        </a:gs>
                      </a:gsLst>
                      <a:lin ang="18900000" scaled="1"/>
                      <a:tileRect/>
                    </a:gradFill>
                  </a:tcPr>
                </a:tc>
                <a:tc hMerge="1">
                  <a:txBody>
                    <a:bodyPr/>
                    <a:lstStyle/>
                    <a:p>
                      <a:pPr>
                        <a:lnSpc>
                          <a:spcPct val="115000"/>
                        </a:lnSpc>
                      </a:pPr>
                      <a:r>
                        <a:rPr lang="en-IE" sz="900" dirty="0">
                          <a:effectLst/>
                          <a:latin typeface="Comic Sans MS" panose="030F0902030302020204" pitchFamily="66" charset="0"/>
                        </a:rPr>
                        <a:t>Year 3</a:t>
                      </a:r>
                      <a:endParaRPr lang="en-IE" sz="900" dirty="0">
                        <a:effectLst/>
                        <a:latin typeface="Comic Sans MS" panose="030F0902030302020204" pitchFamily="66" charset="0"/>
                        <a:ea typeface="Arial" panose="020B0604020202020204" pitchFamily="34" charset="0"/>
                      </a:endParaRPr>
                    </a:p>
                  </a:txBody>
                  <a:tcPr marL="63500" marR="63500" marT="63500" marB="63500"/>
                </a:tc>
                <a:tc>
                  <a:txBody>
                    <a:bodyPr/>
                    <a:lstStyle/>
                    <a:p>
                      <a:pPr>
                        <a:lnSpc>
                          <a:spcPct val="100000"/>
                        </a:lnSpc>
                      </a:pPr>
                      <a:r>
                        <a:rPr lang="en-IE" sz="800" b="0" i="0" dirty="0">
                          <a:effectLst/>
                          <a:latin typeface="Comic Sans MS" panose="030F0902030302020204" pitchFamily="66" charset="0"/>
                        </a:rPr>
                        <a:t> 3</a:t>
                      </a:r>
                      <a:endParaRPr lang="en-IE" sz="800" b="0" i="0" dirty="0">
                        <a:effectLst/>
                        <a:latin typeface="Comic Sans MS" panose="030F0902030302020204" pitchFamily="66" charset="0"/>
                        <a:ea typeface="Arial" panose="020B0604020202020204" pitchFamily="34" charset="0"/>
                      </a:endParaRPr>
                    </a:p>
                  </a:txBody>
                  <a:tcPr marL="63500" marR="63500" marT="63500" marB="6350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gradFill flip="none" rotWithShape="1">
                      <a:gsLst>
                        <a:gs pos="26000">
                          <a:srgbClr val="F1E8F4">
                            <a:shade val="30000"/>
                            <a:satMod val="115000"/>
                            <a:lumMod val="0"/>
                            <a:lumOff val="100000"/>
                            <a:alpha val="20548"/>
                          </a:srgbClr>
                        </a:gs>
                        <a:gs pos="94000">
                          <a:srgbClr val="F1E8F4">
                            <a:shade val="67500"/>
                            <a:satMod val="115000"/>
                          </a:srgbClr>
                        </a:gs>
                        <a:gs pos="57000">
                          <a:srgbClr val="F1E8F4">
                            <a:shade val="100000"/>
                            <a:satMod val="115000"/>
                          </a:srgbClr>
                        </a:gs>
                      </a:gsLst>
                      <a:lin ang="18900000" scaled="1"/>
                      <a:tileRect/>
                    </a:gradFill>
                  </a:tcPr>
                </a:tc>
                <a:tc>
                  <a:txBody>
                    <a:bodyPr/>
                    <a:lstStyle/>
                    <a:p>
                      <a:pPr>
                        <a:lnSpc>
                          <a:spcPct val="100000"/>
                        </a:lnSpc>
                      </a:pPr>
                      <a:r>
                        <a:rPr lang="en-IE" sz="800" b="0" i="0" dirty="0">
                          <a:effectLst/>
                          <a:latin typeface="Comic Sans MS" panose="030F0902030302020204" pitchFamily="66" charset="0"/>
                        </a:rPr>
                        <a:t>4 +</a:t>
                      </a:r>
                      <a:endParaRPr lang="en-IE" sz="800" b="0" i="0" dirty="0">
                        <a:effectLst/>
                        <a:latin typeface="Comic Sans MS" panose="030F0902030302020204" pitchFamily="66" charset="0"/>
                        <a:ea typeface="Arial" panose="020B0604020202020204" pitchFamily="34" charset="0"/>
                      </a:endParaRPr>
                    </a:p>
                  </a:txBody>
                  <a:tcPr marL="63500" marR="63500" marT="63500" marB="63500">
                    <a:lnL w="12700" cmpd="sng">
                      <a:noFill/>
                      <a:prstDash val="solid"/>
                    </a:lnL>
                    <a:lnR w="12700" cap="flat" cmpd="sng" algn="ctr">
                      <a:solidFill>
                        <a:srgbClr val="D6D9DD"/>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gradFill flip="none" rotWithShape="1">
                      <a:gsLst>
                        <a:gs pos="26000">
                          <a:srgbClr val="F1E8F4">
                            <a:shade val="30000"/>
                            <a:satMod val="115000"/>
                            <a:lumMod val="0"/>
                            <a:lumOff val="100000"/>
                            <a:alpha val="20548"/>
                          </a:srgbClr>
                        </a:gs>
                        <a:gs pos="94000">
                          <a:srgbClr val="F1E8F4">
                            <a:shade val="67500"/>
                            <a:satMod val="115000"/>
                          </a:srgbClr>
                        </a:gs>
                        <a:gs pos="57000">
                          <a:srgbClr val="F1E8F4">
                            <a:shade val="100000"/>
                            <a:satMod val="115000"/>
                          </a:srgbClr>
                        </a:gs>
                      </a:gsLst>
                      <a:lin ang="18900000" scaled="1"/>
                      <a:tileRect/>
                    </a:gradFill>
                  </a:tcPr>
                </a:tc>
                <a:extLst>
                  <a:ext uri="{0D108BD9-81ED-4DB2-BD59-A6C34878D82A}">
                    <a16:rowId xmlns:a16="http://schemas.microsoft.com/office/drawing/2014/main" val="3159553788"/>
                  </a:ext>
                </a:extLst>
              </a:tr>
              <a:tr h="261723">
                <a:tc vMerge="1">
                  <a:txBody>
                    <a:bodyPr/>
                    <a:lstStyle/>
                    <a:p>
                      <a:endParaRPr lang="en-US"/>
                    </a:p>
                  </a:txBody>
                  <a:tcPr/>
                </a:tc>
                <a:tc gridSpan="2">
                  <a:txBody>
                    <a:bodyPr/>
                    <a:lstStyle/>
                    <a:p>
                      <a:pPr>
                        <a:lnSpc>
                          <a:spcPct val="100000"/>
                        </a:lnSpc>
                      </a:pPr>
                      <a:r>
                        <a:rPr lang="en-IE" sz="800" b="0" i="0" dirty="0">
                          <a:effectLst/>
                          <a:latin typeface="Comic Sans MS" panose="030F0902030302020204" pitchFamily="66" charset="0"/>
                        </a:rPr>
                        <a:t>4.8%</a:t>
                      </a:r>
                      <a:endParaRPr lang="en-IE" sz="800" b="0" i="0" dirty="0">
                        <a:effectLst/>
                        <a:latin typeface="Comic Sans MS" panose="030F0902030302020204" pitchFamily="66" charset="0"/>
                        <a:ea typeface="Arial" panose="020B0604020202020204" pitchFamily="34" charset="0"/>
                      </a:endParaRPr>
                    </a:p>
                  </a:txBody>
                  <a:tcPr marL="63500" marR="63500" marT="63500" marB="6350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gradFill flip="none" rotWithShape="1">
                      <a:gsLst>
                        <a:gs pos="26000">
                          <a:srgbClr val="F1E8F4">
                            <a:shade val="30000"/>
                            <a:satMod val="115000"/>
                            <a:lumMod val="0"/>
                            <a:lumOff val="100000"/>
                            <a:alpha val="20548"/>
                          </a:srgbClr>
                        </a:gs>
                        <a:gs pos="94000">
                          <a:srgbClr val="F1E8F4">
                            <a:shade val="67500"/>
                            <a:satMod val="115000"/>
                          </a:srgbClr>
                        </a:gs>
                        <a:gs pos="57000">
                          <a:srgbClr val="F1E8F4">
                            <a:shade val="100000"/>
                            <a:satMod val="115000"/>
                          </a:srgbClr>
                        </a:gs>
                      </a:gsLst>
                      <a:lin ang="18900000" scaled="1"/>
                      <a:tileRect/>
                    </a:gradFill>
                  </a:tcPr>
                </a:tc>
                <a:tc hMerge="1">
                  <a:txBody>
                    <a:bodyPr/>
                    <a:lstStyle/>
                    <a:p>
                      <a:pPr>
                        <a:lnSpc>
                          <a:spcPct val="115000"/>
                        </a:lnSpc>
                      </a:pPr>
                      <a:r>
                        <a:rPr lang="en-IE" sz="900">
                          <a:effectLst/>
                          <a:latin typeface="Comic Sans MS" panose="030F0902030302020204" pitchFamily="66" charset="0"/>
                        </a:rPr>
                        <a:t>57.1%</a:t>
                      </a:r>
                      <a:endParaRPr lang="en-IE" sz="900">
                        <a:effectLst/>
                        <a:latin typeface="Comic Sans MS" panose="030F0902030302020204" pitchFamily="66" charset="0"/>
                        <a:ea typeface="Arial" panose="020B0604020202020204" pitchFamily="34" charset="0"/>
                      </a:endParaRPr>
                    </a:p>
                  </a:txBody>
                  <a:tcPr marL="63500" marR="63500" marT="63500" marB="63500"/>
                </a:tc>
                <a:tc>
                  <a:txBody>
                    <a:bodyPr/>
                    <a:lstStyle/>
                    <a:p>
                      <a:pPr>
                        <a:lnSpc>
                          <a:spcPct val="100000"/>
                        </a:lnSpc>
                      </a:pPr>
                      <a:r>
                        <a:rPr lang="en-IE" sz="800" b="0" i="0" dirty="0">
                          <a:effectLst/>
                          <a:latin typeface="Comic Sans MS" panose="030F0902030302020204" pitchFamily="66" charset="0"/>
                        </a:rPr>
                        <a:t>57.1%</a:t>
                      </a:r>
                      <a:endParaRPr lang="en-IE" sz="800" b="0" i="0" dirty="0">
                        <a:effectLst/>
                        <a:latin typeface="Comic Sans MS" panose="030F0902030302020204" pitchFamily="66" charset="0"/>
                        <a:ea typeface="Arial" panose="020B0604020202020204" pitchFamily="34" charset="0"/>
                      </a:endParaRPr>
                    </a:p>
                  </a:txBody>
                  <a:tcPr marL="63500" marR="63500" marT="63500" marB="6350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gradFill flip="none" rotWithShape="1">
                      <a:gsLst>
                        <a:gs pos="26000">
                          <a:srgbClr val="F1E8F4">
                            <a:shade val="30000"/>
                            <a:satMod val="115000"/>
                            <a:lumMod val="0"/>
                            <a:lumOff val="100000"/>
                            <a:alpha val="20548"/>
                          </a:srgbClr>
                        </a:gs>
                        <a:gs pos="94000">
                          <a:srgbClr val="F1E8F4">
                            <a:shade val="67500"/>
                            <a:satMod val="115000"/>
                          </a:srgbClr>
                        </a:gs>
                        <a:gs pos="57000">
                          <a:srgbClr val="F1E8F4">
                            <a:shade val="100000"/>
                            <a:satMod val="115000"/>
                          </a:srgbClr>
                        </a:gs>
                      </a:gsLst>
                      <a:lin ang="18900000" scaled="1"/>
                      <a:tileRect/>
                    </a:gradFill>
                  </a:tcPr>
                </a:tc>
                <a:tc>
                  <a:txBody>
                    <a:bodyPr/>
                    <a:lstStyle/>
                    <a:p>
                      <a:pPr>
                        <a:lnSpc>
                          <a:spcPct val="100000"/>
                        </a:lnSpc>
                      </a:pPr>
                      <a:r>
                        <a:rPr lang="en-IE" sz="800" b="0" i="0" dirty="0">
                          <a:effectLst/>
                          <a:latin typeface="Comic Sans MS" panose="030F0902030302020204" pitchFamily="66" charset="0"/>
                        </a:rPr>
                        <a:t>38.1%</a:t>
                      </a:r>
                      <a:endParaRPr lang="en-IE" sz="800" b="0" i="0" dirty="0">
                        <a:effectLst/>
                        <a:latin typeface="Comic Sans MS" panose="030F0902030302020204" pitchFamily="66" charset="0"/>
                        <a:ea typeface="Arial" panose="020B0604020202020204" pitchFamily="34" charset="0"/>
                      </a:endParaRPr>
                    </a:p>
                  </a:txBody>
                  <a:tcPr marL="63500" marR="63500" marT="63500" marB="63500">
                    <a:lnL w="12700" cmpd="sng">
                      <a:noFill/>
                      <a:prstDash val="solid"/>
                    </a:lnL>
                    <a:lnR w="12700" cap="flat" cmpd="sng" algn="ctr">
                      <a:solidFill>
                        <a:srgbClr val="D6D9DD"/>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gradFill flip="none" rotWithShape="1">
                      <a:gsLst>
                        <a:gs pos="26000">
                          <a:srgbClr val="F1E8F4">
                            <a:shade val="30000"/>
                            <a:satMod val="115000"/>
                            <a:lumMod val="0"/>
                            <a:lumOff val="100000"/>
                            <a:alpha val="20548"/>
                          </a:srgbClr>
                        </a:gs>
                        <a:gs pos="94000">
                          <a:srgbClr val="F1E8F4">
                            <a:shade val="67500"/>
                            <a:satMod val="115000"/>
                          </a:srgbClr>
                        </a:gs>
                        <a:gs pos="57000">
                          <a:srgbClr val="F1E8F4">
                            <a:shade val="100000"/>
                            <a:satMod val="115000"/>
                          </a:srgbClr>
                        </a:gs>
                      </a:gsLst>
                      <a:lin ang="18900000" scaled="1"/>
                      <a:tileRect/>
                    </a:gradFill>
                  </a:tcPr>
                </a:tc>
                <a:extLst>
                  <a:ext uri="{0D108BD9-81ED-4DB2-BD59-A6C34878D82A}">
                    <a16:rowId xmlns:a16="http://schemas.microsoft.com/office/drawing/2014/main" val="992306817"/>
                  </a:ext>
                </a:extLst>
              </a:tr>
              <a:tr h="261723">
                <a:tc>
                  <a:txBody>
                    <a:bodyPr/>
                    <a:lstStyle/>
                    <a:p>
                      <a:pPr>
                        <a:lnSpc>
                          <a:spcPct val="100000"/>
                        </a:lnSpc>
                      </a:pPr>
                      <a:r>
                        <a:rPr lang="en-IE" sz="800" b="1" i="0" dirty="0">
                          <a:effectLst/>
                          <a:latin typeface="Comic Sans MS" panose="030F0902030302020204" pitchFamily="66" charset="0"/>
                        </a:rPr>
                        <a:t>Supervision</a:t>
                      </a:r>
                      <a:endParaRPr lang="en-IE" sz="800" b="1" i="0" dirty="0">
                        <a:effectLst/>
                        <a:latin typeface="Comic Sans MS" panose="030F0902030302020204" pitchFamily="66" charset="0"/>
                        <a:ea typeface="Arial" panose="020B0604020202020204" pitchFamily="34" charset="0"/>
                      </a:endParaRPr>
                    </a:p>
                  </a:txBody>
                  <a:tcPr marL="63500" marR="63500" marT="63500" marB="63500">
                    <a:lnL w="12700" cap="flat" cmpd="sng" algn="ctr">
                      <a:solidFill>
                        <a:srgbClr val="D6D9DD"/>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gradFill flip="none" rotWithShape="1">
                      <a:gsLst>
                        <a:gs pos="26000">
                          <a:srgbClr val="F1E8F4">
                            <a:shade val="30000"/>
                            <a:satMod val="115000"/>
                            <a:lumMod val="0"/>
                            <a:lumOff val="100000"/>
                            <a:alpha val="20548"/>
                          </a:srgbClr>
                        </a:gs>
                        <a:gs pos="94000">
                          <a:srgbClr val="F1E8F4">
                            <a:shade val="67500"/>
                            <a:satMod val="115000"/>
                          </a:srgbClr>
                        </a:gs>
                        <a:gs pos="57000">
                          <a:srgbClr val="F1E8F4">
                            <a:shade val="100000"/>
                            <a:satMod val="115000"/>
                          </a:srgbClr>
                        </a:gs>
                      </a:gsLst>
                      <a:lin ang="18900000" scaled="1"/>
                      <a:tileRect/>
                    </a:gradFill>
                  </a:tcPr>
                </a:tc>
                <a:tc gridSpan="4">
                  <a:txBody>
                    <a:bodyPr/>
                    <a:lstStyle/>
                    <a:p>
                      <a:pPr algn="ctr">
                        <a:lnSpc>
                          <a:spcPct val="100000"/>
                        </a:lnSpc>
                      </a:pPr>
                      <a:r>
                        <a:rPr lang="en-IE" sz="800" b="0" i="0" dirty="0">
                          <a:effectLst/>
                          <a:latin typeface="Comic Sans MS" panose="030F0902030302020204" pitchFamily="66" charset="0"/>
                        </a:rPr>
                        <a:t>100%</a:t>
                      </a:r>
                      <a:endParaRPr lang="en-IE" sz="800" b="0" i="0" dirty="0">
                        <a:effectLst/>
                        <a:latin typeface="Comic Sans MS" panose="030F0902030302020204" pitchFamily="66" charset="0"/>
                        <a:ea typeface="Arial" panose="020B0604020202020204" pitchFamily="34" charset="0"/>
                      </a:endParaRPr>
                    </a:p>
                  </a:txBody>
                  <a:tcPr marL="63500" marR="63500" marT="63500" marB="63500">
                    <a:lnL w="12700" cmpd="sng">
                      <a:noFill/>
                      <a:prstDash val="solid"/>
                    </a:lnL>
                    <a:lnR w="12700" cap="flat" cmpd="sng" algn="ctr">
                      <a:solidFill>
                        <a:srgbClr val="D6D9DD"/>
                      </a:solidFill>
                      <a:prstDash val="solid"/>
                      <a:round/>
                      <a:headEnd type="none" w="med" len="med"/>
                      <a:tailEnd type="none" w="med" len="med"/>
                    </a:lnR>
                    <a:lnT w="12700" cmpd="sng">
                      <a:noFill/>
                      <a:prstDash val="solid"/>
                    </a:lnT>
                    <a:lnB w="28575"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26000">
                          <a:srgbClr val="F1E8F4">
                            <a:shade val="30000"/>
                            <a:satMod val="115000"/>
                            <a:lumMod val="0"/>
                            <a:lumOff val="100000"/>
                            <a:alpha val="20548"/>
                          </a:srgbClr>
                        </a:gs>
                        <a:gs pos="94000">
                          <a:srgbClr val="F1E8F4">
                            <a:shade val="67500"/>
                            <a:satMod val="115000"/>
                          </a:srgbClr>
                        </a:gs>
                        <a:gs pos="57000">
                          <a:srgbClr val="F1E8F4">
                            <a:shade val="100000"/>
                            <a:satMod val="115000"/>
                          </a:srgbClr>
                        </a:gs>
                      </a:gsLst>
                      <a:lin ang="18900000" scaled="1"/>
                      <a:tileRect/>
                    </a:gra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93208846"/>
                  </a:ext>
                </a:extLst>
              </a:tr>
              <a:tr h="261723">
                <a:tc>
                  <a:txBody>
                    <a:bodyPr/>
                    <a:lstStyle/>
                    <a:p>
                      <a:pPr>
                        <a:lnSpc>
                          <a:spcPct val="100000"/>
                        </a:lnSpc>
                      </a:pPr>
                      <a:r>
                        <a:rPr lang="en-IE" sz="800" b="1" i="0" dirty="0">
                          <a:effectLst/>
                          <a:latin typeface="Comic Sans MS" panose="030F0902030302020204" pitchFamily="66" charset="0"/>
                        </a:rPr>
                        <a:t>Q1</a:t>
                      </a:r>
                      <a:endParaRPr lang="en-IE" sz="800" b="1" i="0" dirty="0">
                        <a:effectLst/>
                        <a:latin typeface="Comic Sans MS" panose="030F0902030302020204" pitchFamily="66" charset="0"/>
                        <a:ea typeface="Arial" panose="020B0604020202020204" pitchFamily="34" charset="0"/>
                      </a:endParaRPr>
                    </a:p>
                  </a:txBody>
                  <a:tcPr marL="63500" marR="63500" marT="63500" marB="63500">
                    <a:lnL w="12700" cap="flat" cmpd="sng" algn="ctr">
                      <a:solidFill>
                        <a:srgbClr val="D6D9DD"/>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gradFill flip="none" rotWithShape="1">
                      <a:gsLst>
                        <a:gs pos="26000">
                          <a:srgbClr val="F1E8F4">
                            <a:shade val="30000"/>
                            <a:satMod val="115000"/>
                            <a:lumMod val="0"/>
                            <a:lumOff val="100000"/>
                            <a:alpha val="20548"/>
                          </a:srgbClr>
                        </a:gs>
                        <a:gs pos="94000">
                          <a:srgbClr val="F1E8F4">
                            <a:shade val="67500"/>
                            <a:satMod val="115000"/>
                          </a:srgbClr>
                        </a:gs>
                        <a:gs pos="57000">
                          <a:srgbClr val="F1E8F4">
                            <a:shade val="100000"/>
                            <a:satMod val="115000"/>
                          </a:srgbClr>
                        </a:gs>
                      </a:gsLst>
                      <a:lin ang="18900000" scaled="1"/>
                      <a:tileRect/>
                    </a:gradFill>
                  </a:tcPr>
                </a:tc>
                <a:tc gridSpan="4">
                  <a:txBody>
                    <a:bodyPr/>
                    <a:lstStyle/>
                    <a:p>
                      <a:pPr algn="ctr">
                        <a:lnSpc>
                          <a:spcPct val="100000"/>
                        </a:lnSpc>
                      </a:pPr>
                      <a:r>
                        <a:rPr lang="en-IE" sz="800" b="0" i="0" dirty="0">
                          <a:effectLst/>
                          <a:latin typeface="Comic Sans MS" panose="030F0902030302020204" pitchFamily="66" charset="0"/>
                        </a:rPr>
                        <a:t>100%</a:t>
                      </a:r>
                      <a:endParaRPr lang="en-IE" sz="800" b="0" i="0" dirty="0">
                        <a:effectLst/>
                        <a:latin typeface="Comic Sans MS" panose="030F0902030302020204" pitchFamily="66" charset="0"/>
                        <a:ea typeface="Arial" panose="020B0604020202020204" pitchFamily="34" charset="0"/>
                      </a:endParaRPr>
                    </a:p>
                  </a:txBody>
                  <a:tcPr marL="63500" marR="63500" marT="63500" marB="63500">
                    <a:lnL w="12700" cmpd="sng">
                      <a:noFill/>
                      <a:prstDash val="solid"/>
                    </a:lnL>
                    <a:lnR w="12700" cap="flat" cmpd="sng" algn="ctr">
                      <a:solidFill>
                        <a:srgbClr val="D6D9DD"/>
                      </a:solidFill>
                      <a:prstDash val="solid"/>
                      <a:round/>
                      <a:headEnd type="none" w="med" len="med"/>
                      <a:tailEnd type="none" w="med" len="med"/>
                    </a:lnR>
                    <a:lnT w="28575" cap="flat" cmpd="sng" algn="ctr">
                      <a:noFill/>
                      <a:prstDash val="solid"/>
                      <a:round/>
                      <a:headEnd type="none" w="med" len="med"/>
                      <a:tailEnd type="none" w="med" len="med"/>
                    </a:lnT>
                    <a:lnB w="12700" cmpd="sng">
                      <a:noFill/>
                      <a:prstDash val="solid"/>
                    </a:lnB>
                    <a:lnTlToBr w="12700" cmpd="sng">
                      <a:noFill/>
                      <a:prstDash val="solid"/>
                    </a:lnTlToBr>
                    <a:lnBlToTr w="12700" cmpd="sng">
                      <a:noFill/>
                      <a:prstDash val="solid"/>
                    </a:lnBlToTr>
                    <a:gradFill flip="none" rotWithShape="1">
                      <a:gsLst>
                        <a:gs pos="26000">
                          <a:srgbClr val="F1E8F4">
                            <a:shade val="30000"/>
                            <a:satMod val="115000"/>
                            <a:lumMod val="0"/>
                            <a:lumOff val="100000"/>
                            <a:alpha val="20548"/>
                          </a:srgbClr>
                        </a:gs>
                        <a:gs pos="94000">
                          <a:srgbClr val="F1E8F4">
                            <a:shade val="67500"/>
                            <a:satMod val="115000"/>
                          </a:srgbClr>
                        </a:gs>
                        <a:gs pos="57000">
                          <a:srgbClr val="F1E8F4">
                            <a:shade val="100000"/>
                            <a:satMod val="115000"/>
                          </a:srgbClr>
                        </a:gs>
                      </a:gsLst>
                      <a:lin ang="18900000" scaled="1"/>
                      <a:tileRect/>
                    </a:gra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3992035"/>
                  </a:ext>
                </a:extLst>
              </a:tr>
              <a:tr h="261723">
                <a:tc>
                  <a:txBody>
                    <a:bodyPr/>
                    <a:lstStyle/>
                    <a:p>
                      <a:pPr>
                        <a:lnSpc>
                          <a:spcPct val="100000"/>
                        </a:lnSpc>
                      </a:pPr>
                      <a:r>
                        <a:rPr lang="en-IE" sz="800" b="1" i="0" dirty="0">
                          <a:effectLst/>
                          <a:latin typeface="Comic Sans MS" panose="030F0902030302020204" pitchFamily="66" charset="0"/>
                        </a:rPr>
                        <a:t>Q2</a:t>
                      </a:r>
                      <a:endParaRPr lang="en-IE" sz="800" b="1" i="0" dirty="0">
                        <a:effectLst/>
                        <a:latin typeface="Comic Sans MS" panose="030F0902030302020204" pitchFamily="66" charset="0"/>
                        <a:ea typeface="Arial" panose="020B0604020202020204" pitchFamily="34" charset="0"/>
                      </a:endParaRPr>
                    </a:p>
                  </a:txBody>
                  <a:tcPr marL="63500" marR="63500" marT="63500" marB="63500">
                    <a:lnL w="12700" cap="flat" cmpd="sng" algn="ctr">
                      <a:solidFill>
                        <a:srgbClr val="D6D9DD"/>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gradFill flip="none" rotWithShape="1">
                      <a:gsLst>
                        <a:gs pos="26000">
                          <a:srgbClr val="F1E8F4">
                            <a:shade val="30000"/>
                            <a:satMod val="115000"/>
                            <a:lumMod val="0"/>
                            <a:lumOff val="100000"/>
                            <a:alpha val="20548"/>
                          </a:srgbClr>
                        </a:gs>
                        <a:gs pos="94000">
                          <a:srgbClr val="F1E8F4">
                            <a:shade val="67500"/>
                            <a:satMod val="115000"/>
                          </a:srgbClr>
                        </a:gs>
                        <a:gs pos="57000">
                          <a:srgbClr val="F1E8F4">
                            <a:shade val="100000"/>
                            <a:satMod val="115000"/>
                          </a:srgbClr>
                        </a:gs>
                      </a:gsLst>
                      <a:lin ang="18900000" scaled="1"/>
                      <a:tileRect/>
                    </a:gradFill>
                  </a:tcPr>
                </a:tc>
                <a:tc gridSpan="4">
                  <a:txBody>
                    <a:bodyPr/>
                    <a:lstStyle/>
                    <a:p>
                      <a:pPr algn="ctr">
                        <a:lnSpc>
                          <a:spcPct val="100000"/>
                        </a:lnSpc>
                      </a:pPr>
                      <a:r>
                        <a:rPr lang="en-IE" sz="800" b="0" i="0" dirty="0">
                          <a:effectLst/>
                          <a:latin typeface="Comic Sans MS" panose="030F0902030302020204" pitchFamily="66" charset="0"/>
                        </a:rPr>
                        <a:t>100%</a:t>
                      </a:r>
                      <a:endParaRPr lang="en-IE" sz="800" b="0" i="0" dirty="0">
                        <a:effectLst/>
                        <a:latin typeface="Comic Sans MS" panose="030F0902030302020204" pitchFamily="66" charset="0"/>
                        <a:ea typeface="Arial" panose="020B0604020202020204" pitchFamily="34" charset="0"/>
                      </a:endParaRPr>
                    </a:p>
                  </a:txBody>
                  <a:tcPr marL="63500" marR="63500" marT="63500" marB="63500">
                    <a:lnL w="12700" cmpd="sng">
                      <a:noFill/>
                      <a:prstDash val="solid"/>
                    </a:lnL>
                    <a:lnR w="12700" cap="flat" cmpd="sng" algn="ctr">
                      <a:solidFill>
                        <a:srgbClr val="D6D9DD"/>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gradFill flip="none" rotWithShape="1">
                      <a:gsLst>
                        <a:gs pos="26000">
                          <a:srgbClr val="F1E8F4">
                            <a:shade val="30000"/>
                            <a:satMod val="115000"/>
                            <a:lumMod val="0"/>
                            <a:lumOff val="100000"/>
                            <a:alpha val="20548"/>
                          </a:srgbClr>
                        </a:gs>
                        <a:gs pos="94000">
                          <a:srgbClr val="F1E8F4">
                            <a:shade val="67500"/>
                            <a:satMod val="115000"/>
                          </a:srgbClr>
                        </a:gs>
                        <a:gs pos="57000">
                          <a:srgbClr val="F1E8F4">
                            <a:shade val="100000"/>
                            <a:satMod val="115000"/>
                          </a:srgbClr>
                        </a:gs>
                      </a:gsLst>
                      <a:lin ang="18900000" scaled="1"/>
                      <a:tileRect/>
                    </a:gra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1275759"/>
                  </a:ext>
                </a:extLst>
              </a:tr>
              <a:tr h="261723">
                <a:tc>
                  <a:txBody>
                    <a:bodyPr/>
                    <a:lstStyle/>
                    <a:p>
                      <a:pPr>
                        <a:lnSpc>
                          <a:spcPct val="100000"/>
                        </a:lnSpc>
                      </a:pPr>
                      <a:r>
                        <a:rPr lang="en-IE" sz="800" b="1" i="0" dirty="0">
                          <a:effectLst/>
                          <a:latin typeface="Comic Sans MS" panose="030F0902030302020204" pitchFamily="66" charset="0"/>
                        </a:rPr>
                        <a:t>Q3</a:t>
                      </a:r>
                      <a:endParaRPr lang="en-IE" sz="800" b="1" i="0" dirty="0">
                        <a:effectLst/>
                        <a:latin typeface="Comic Sans MS" panose="030F0902030302020204" pitchFamily="66" charset="0"/>
                        <a:ea typeface="Arial" panose="020B0604020202020204" pitchFamily="34" charset="0"/>
                      </a:endParaRPr>
                    </a:p>
                  </a:txBody>
                  <a:tcPr marL="63500" marR="63500" marT="63500" marB="63500">
                    <a:lnL w="12700" cap="flat" cmpd="sng" algn="ctr">
                      <a:solidFill>
                        <a:srgbClr val="D6D9DD"/>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gradFill flip="none" rotWithShape="1">
                      <a:gsLst>
                        <a:gs pos="26000">
                          <a:srgbClr val="F1E8F4">
                            <a:shade val="30000"/>
                            <a:satMod val="115000"/>
                            <a:lumMod val="0"/>
                            <a:lumOff val="100000"/>
                            <a:alpha val="20548"/>
                          </a:srgbClr>
                        </a:gs>
                        <a:gs pos="94000">
                          <a:srgbClr val="F1E8F4">
                            <a:shade val="67500"/>
                            <a:satMod val="115000"/>
                          </a:srgbClr>
                        </a:gs>
                        <a:gs pos="57000">
                          <a:srgbClr val="F1E8F4">
                            <a:shade val="100000"/>
                            <a:satMod val="115000"/>
                          </a:srgbClr>
                        </a:gs>
                      </a:gsLst>
                      <a:lin ang="18900000" scaled="1"/>
                      <a:tileRect/>
                    </a:gradFill>
                  </a:tcPr>
                </a:tc>
                <a:tc gridSpan="4">
                  <a:txBody>
                    <a:bodyPr/>
                    <a:lstStyle/>
                    <a:p>
                      <a:pPr algn="ctr">
                        <a:lnSpc>
                          <a:spcPct val="100000"/>
                        </a:lnSpc>
                      </a:pPr>
                      <a:r>
                        <a:rPr lang="en-IE" sz="800" b="0" i="0" dirty="0">
                          <a:effectLst/>
                          <a:latin typeface="Comic Sans MS" panose="030F0902030302020204" pitchFamily="66" charset="0"/>
                        </a:rPr>
                        <a:t>100%</a:t>
                      </a:r>
                      <a:endParaRPr lang="en-IE" sz="800" b="0" i="0" dirty="0">
                        <a:effectLst/>
                        <a:latin typeface="Comic Sans MS" panose="030F0902030302020204" pitchFamily="66" charset="0"/>
                        <a:ea typeface="Arial" panose="020B0604020202020204" pitchFamily="34" charset="0"/>
                      </a:endParaRPr>
                    </a:p>
                  </a:txBody>
                  <a:tcPr marL="63500" marR="63500" marT="63500" marB="63500">
                    <a:lnL w="12700" cmpd="sng">
                      <a:noFill/>
                      <a:prstDash val="solid"/>
                    </a:lnL>
                    <a:lnR w="12700" cap="flat" cmpd="sng" algn="ctr">
                      <a:solidFill>
                        <a:srgbClr val="D6D9DD"/>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gradFill flip="none" rotWithShape="1">
                      <a:gsLst>
                        <a:gs pos="26000">
                          <a:srgbClr val="F1E8F4">
                            <a:shade val="30000"/>
                            <a:satMod val="115000"/>
                            <a:lumMod val="0"/>
                            <a:lumOff val="100000"/>
                            <a:alpha val="20548"/>
                          </a:srgbClr>
                        </a:gs>
                        <a:gs pos="94000">
                          <a:srgbClr val="F1E8F4">
                            <a:shade val="67500"/>
                            <a:satMod val="115000"/>
                          </a:srgbClr>
                        </a:gs>
                        <a:gs pos="57000">
                          <a:srgbClr val="F1E8F4">
                            <a:shade val="100000"/>
                            <a:satMod val="115000"/>
                          </a:srgbClr>
                        </a:gs>
                      </a:gsLst>
                      <a:lin ang="18900000" scaled="1"/>
                      <a:tileRect/>
                    </a:gra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33902302"/>
                  </a:ext>
                </a:extLst>
              </a:tr>
              <a:tr h="261723">
                <a:tc rowSpan="2">
                  <a:txBody>
                    <a:bodyPr/>
                    <a:lstStyle/>
                    <a:p>
                      <a:pPr>
                        <a:lnSpc>
                          <a:spcPct val="100000"/>
                        </a:lnSpc>
                      </a:pPr>
                      <a:r>
                        <a:rPr lang="en-IE" sz="800" b="1" i="0" dirty="0">
                          <a:effectLst/>
                          <a:latin typeface="Comic Sans MS" panose="030F0902030302020204" pitchFamily="66" charset="0"/>
                        </a:rPr>
                        <a:t>Q4</a:t>
                      </a:r>
                      <a:endParaRPr lang="en-IE" sz="800" b="1" i="0" dirty="0">
                        <a:effectLst/>
                        <a:latin typeface="Comic Sans MS" panose="030F0902030302020204" pitchFamily="66" charset="0"/>
                        <a:ea typeface="Arial" panose="020B0604020202020204" pitchFamily="34" charset="0"/>
                      </a:endParaRPr>
                    </a:p>
                  </a:txBody>
                  <a:tcPr marL="63500" marR="63500" marT="63500" marB="63500">
                    <a:lnL w="12700" cap="flat" cmpd="sng" algn="ctr">
                      <a:solidFill>
                        <a:srgbClr val="D6D9DD"/>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gradFill flip="none" rotWithShape="1">
                      <a:gsLst>
                        <a:gs pos="26000">
                          <a:srgbClr val="F1E8F4">
                            <a:shade val="30000"/>
                            <a:satMod val="115000"/>
                            <a:lumMod val="0"/>
                            <a:lumOff val="100000"/>
                            <a:alpha val="20548"/>
                          </a:srgbClr>
                        </a:gs>
                        <a:gs pos="94000">
                          <a:srgbClr val="F1E8F4">
                            <a:shade val="67500"/>
                            <a:satMod val="115000"/>
                          </a:srgbClr>
                        </a:gs>
                        <a:gs pos="57000">
                          <a:srgbClr val="F1E8F4">
                            <a:shade val="100000"/>
                            <a:satMod val="115000"/>
                          </a:srgbClr>
                        </a:gs>
                      </a:gsLst>
                      <a:lin ang="18900000" scaled="1"/>
                      <a:tileRect/>
                    </a:gradFill>
                  </a:tcPr>
                </a:tc>
                <a:tc>
                  <a:txBody>
                    <a:bodyPr/>
                    <a:lstStyle/>
                    <a:p>
                      <a:pPr>
                        <a:lnSpc>
                          <a:spcPct val="100000"/>
                        </a:lnSpc>
                      </a:pPr>
                      <a:r>
                        <a:rPr lang="en-IE" sz="800" b="0" i="0">
                          <a:effectLst/>
                          <a:latin typeface="Comic Sans MS" panose="030F0902030302020204" pitchFamily="66" charset="0"/>
                        </a:rPr>
                        <a:t>Yes</a:t>
                      </a:r>
                      <a:endParaRPr lang="en-IE" sz="800" b="0" i="0">
                        <a:effectLst/>
                        <a:latin typeface="Comic Sans MS" panose="030F0902030302020204" pitchFamily="66" charset="0"/>
                        <a:ea typeface="Arial" panose="020B0604020202020204" pitchFamily="34" charset="0"/>
                      </a:endParaRPr>
                    </a:p>
                  </a:txBody>
                  <a:tcPr marL="63500" marR="63500" marT="63500" marB="6350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gradFill flip="none" rotWithShape="1">
                      <a:gsLst>
                        <a:gs pos="26000">
                          <a:srgbClr val="F1E8F4">
                            <a:shade val="30000"/>
                            <a:satMod val="115000"/>
                            <a:lumMod val="0"/>
                            <a:lumOff val="100000"/>
                            <a:alpha val="20548"/>
                          </a:srgbClr>
                        </a:gs>
                        <a:gs pos="94000">
                          <a:srgbClr val="F1E8F4">
                            <a:shade val="67500"/>
                            <a:satMod val="115000"/>
                          </a:srgbClr>
                        </a:gs>
                        <a:gs pos="57000">
                          <a:srgbClr val="F1E8F4">
                            <a:shade val="100000"/>
                            <a:satMod val="115000"/>
                          </a:srgbClr>
                        </a:gs>
                      </a:gsLst>
                      <a:lin ang="18900000" scaled="1"/>
                      <a:tileRect/>
                    </a:gradFill>
                  </a:tcPr>
                </a:tc>
                <a:tc gridSpan="2">
                  <a:txBody>
                    <a:bodyPr/>
                    <a:lstStyle/>
                    <a:p>
                      <a:pPr>
                        <a:lnSpc>
                          <a:spcPct val="100000"/>
                        </a:lnSpc>
                      </a:pPr>
                      <a:r>
                        <a:rPr lang="en-IE" sz="800" b="0" i="0" dirty="0">
                          <a:effectLst/>
                          <a:latin typeface="Comic Sans MS" panose="030F0902030302020204" pitchFamily="66" charset="0"/>
                        </a:rPr>
                        <a:t>No</a:t>
                      </a:r>
                      <a:endParaRPr lang="en-IE" sz="800" b="0" i="0" dirty="0">
                        <a:effectLst/>
                        <a:latin typeface="Comic Sans MS" panose="030F0902030302020204" pitchFamily="66" charset="0"/>
                        <a:ea typeface="Arial" panose="020B0604020202020204" pitchFamily="34" charset="0"/>
                      </a:endParaRPr>
                    </a:p>
                  </a:txBody>
                  <a:tcPr marL="63500" marR="63500" marT="63500" marB="6350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gradFill flip="none" rotWithShape="1">
                      <a:gsLst>
                        <a:gs pos="26000">
                          <a:srgbClr val="F1E8F4">
                            <a:shade val="30000"/>
                            <a:satMod val="115000"/>
                            <a:lumMod val="0"/>
                            <a:lumOff val="100000"/>
                            <a:alpha val="20548"/>
                          </a:srgbClr>
                        </a:gs>
                        <a:gs pos="94000">
                          <a:srgbClr val="F1E8F4">
                            <a:shade val="67500"/>
                            <a:satMod val="115000"/>
                          </a:srgbClr>
                        </a:gs>
                        <a:gs pos="57000">
                          <a:srgbClr val="F1E8F4">
                            <a:shade val="100000"/>
                            <a:satMod val="115000"/>
                          </a:srgbClr>
                        </a:gs>
                      </a:gsLst>
                      <a:lin ang="18900000" scaled="1"/>
                      <a:tileRect/>
                    </a:gradFill>
                  </a:tcPr>
                </a:tc>
                <a:tc hMerge="1">
                  <a:txBody>
                    <a:bodyPr/>
                    <a:lstStyle/>
                    <a:p>
                      <a:pPr>
                        <a:lnSpc>
                          <a:spcPct val="115000"/>
                        </a:lnSpc>
                      </a:pPr>
                      <a:endParaRPr lang="en-IE" sz="900" dirty="0">
                        <a:effectLst/>
                        <a:latin typeface="Comic Sans MS" panose="030F0902030302020204" pitchFamily="66" charset="0"/>
                        <a:ea typeface="Arial" panose="020B0604020202020204" pitchFamily="34" charset="0"/>
                      </a:endParaRPr>
                    </a:p>
                  </a:txBody>
                  <a:tcPr marL="63500" marR="63500" marT="63500" marB="63500"/>
                </a:tc>
                <a:tc>
                  <a:txBody>
                    <a:bodyPr/>
                    <a:lstStyle/>
                    <a:p>
                      <a:pPr>
                        <a:lnSpc>
                          <a:spcPct val="100000"/>
                        </a:lnSpc>
                      </a:pPr>
                      <a:r>
                        <a:rPr lang="en-IE" sz="800" b="0" i="0" dirty="0">
                          <a:effectLst/>
                          <a:latin typeface="Comic Sans MS" panose="030F0902030302020204" pitchFamily="66" charset="0"/>
                        </a:rPr>
                        <a:t>Partial</a:t>
                      </a:r>
                      <a:endParaRPr lang="en-IE" sz="800" b="0" i="0" dirty="0">
                        <a:effectLst/>
                        <a:latin typeface="Comic Sans MS" panose="030F0902030302020204" pitchFamily="66" charset="0"/>
                        <a:ea typeface="Arial" panose="020B0604020202020204" pitchFamily="34" charset="0"/>
                      </a:endParaRPr>
                    </a:p>
                  </a:txBody>
                  <a:tcPr marL="63500" marR="63500" marT="63500" marB="63500">
                    <a:lnL w="12700" cmpd="sng">
                      <a:noFill/>
                      <a:prstDash val="solid"/>
                    </a:lnL>
                    <a:lnR w="12700" cap="flat" cmpd="sng" algn="ctr">
                      <a:solidFill>
                        <a:srgbClr val="D6D9DD"/>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gradFill flip="none" rotWithShape="1">
                      <a:gsLst>
                        <a:gs pos="26000">
                          <a:srgbClr val="F1E8F4">
                            <a:shade val="30000"/>
                            <a:satMod val="115000"/>
                            <a:lumMod val="0"/>
                            <a:lumOff val="100000"/>
                            <a:alpha val="20548"/>
                          </a:srgbClr>
                        </a:gs>
                        <a:gs pos="94000">
                          <a:srgbClr val="F1E8F4">
                            <a:shade val="67500"/>
                            <a:satMod val="115000"/>
                          </a:srgbClr>
                        </a:gs>
                        <a:gs pos="57000">
                          <a:srgbClr val="F1E8F4">
                            <a:shade val="100000"/>
                            <a:satMod val="115000"/>
                          </a:srgbClr>
                        </a:gs>
                      </a:gsLst>
                      <a:lin ang="18900000" scaled="1"/>
                      <a:tileRect/>
                    </a:gradFill>
                  </a:tcPr>
                </a:tc>
                <a:extLst>
                  <a:ext uri="{0D108BD9-81ED-4DB2-BD59-A6C34878D82A}">
                    <a16:rowId xmlns:a16="http://schemas.microsoft.com/office/drawing/2014/main" val="3385741699"/>
                  </a:ext>
                </a:extLst>
              </a:tr>
              <a:tr h="261723">
                <a:tc vMerge="1">
                  <a:txBody>
                    <a:bodyPr/>
                    <a:lstStyle/>
                    <a:p>
                      <a:endParaRPr lang="en-US"/>
                    </a:p>
                  </a:txBody>
                  <a:tcPr/>
                </a:tc>
                <a:tc>
                  <a:txBody>
                    <a:bodyPr/>
                    <a:lstStyle/>
                    <a:p>
                      <a:pPr>
                        <a:lnSpc>
                          <a:spcPct val="100000"/>
                        </a:lnSpc>
                      </a:pPr>
                      <a:r>
                        <a:rPr lang="en-IE" sz="800" b="0" i="0">
                          <a:effectLst/>
                          <a:latin typeface="Comic Sans MS" panose="030F0902030302020204" pitchFamily="66" charset="0"/>
                        </a:rPr>
                        <a:t>90.5%</a:t>
                      </a:r>
                      <a:endParaRPr lang="en-IE" sz="800" b="0" i="0">
                        <a:effectLst/>
                        <a:latin typeface="Comic Sans MS" panose="030F0902030302020204" pitchFamily="66" charset="0"/>
                        <a:ea typeface="Arial" panose="020B0604020202020204" pitchFamily="34" charset="0"/>
                      </a:endParaRPr>
                    </a:p>
                  </a:txBody>
                  <a:tcPr marL="63500" marR="63500" marT="63500" marB="6350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gradFill flip="none" rotWithShape="1">
                      <a:gsLst>
                        <a:gs pos="26000">
                          <a:srgbClr val="F1E8F4">
                            <a:shade val="30000"/>
                            <a:satMod val="115000"/>
                            <a:lumMod val="0"/>
                            <a:lumOff val="100000"/>
                            <a:alpha val="20548"/>
                          </a:srgbClr>
                        </a:gs>
                        <a:gs pos="94000">
                          <a:srgbClr val="F1E8F4">
                            <a:shade val="67500"/>
                            <a:satMod val="115000"/>
                          </a:srgbClr>
                        </a:gs>
                        <a:gs pos="57000">
                          <a:srgbClr val="F1E8F4">
                            <a:shade val="100000"/>
                            <a:satMod val="115000"/>
                          </a:srgbClr>
                        </a:gs>
                      </a:gsLst>
                      <a:lin ang="18900000" scaled="1"/>
                      <a:tileRect/>
                    </a:gradFill>
                  </a:tcPr>
                </a:tc>
                <a:tc gridSpan="2">
                  <a:txBody>
                    <a:bodyPr/>
                    <a:lstStyle/>
                    <a:p>
                      <a:pPr>
                        <a:lnSpc>
                          <a:spcPct val="100000"/>
                        </a:lnSpc>
                      </a:pPr>
                      <a:r>
                        <a:rPr lang="en-IE" sz="800" b="0" i="0">
                          <a:effectLst/>
                          <a:latin typeface="Comic Sans MS" panose="030F0902030302020204" pitchFamily="66" charset="0"/>
                        </a:rPr>
                        <a:t>4.8%</a:t>
                      </a:r>
                      <a:endParaRPr lang="en-IE" sz="800" b="0" i="0" dirty="0">
                        <a:effectLst/>
                        <a:latin typeface="Comic Sans MS" panose="030F0902030302020204" pitchFamily="66" charset="0"/>
                        <a:ea typeface="Arial" panose="020B0604020202020204" pitchFamily="34" charset="0"/>
                      </a:endParaRPr>
                    </a:p>
                  </a:txBody>
                  <a:tcPr marL="63500" marR="63500" marT="63500" marB="6350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gradFill flip="none" rotWithShape="1">
                      <a:gsLst>
                        <a:gs pos="26000">
                          <a:srgbClr val="F1E8F4">
                            <a:shade val="30000"/>
                            <a:satMod val="115000"/>
                            <a:lumMod val="0"/>
                            <a:lumOff val="100000"/>
                            <a:alpha val="20548"/>
                          </a:srgbClr>
                        </a:gs>
                        <a:gs pos="94000">
                          <a:srgbClr val="F1E8F4">
                            <a:shade val="67500"/>
                            <a:satMod val="115000"/>
                          </a:srgbClr>
                        </a:gs>
                        <a:gs pos="57000">
                          <a:srgbClr val="F1E8F4">
                            <a:shade val="100000"/>
                            <a:satMod val="115000"/>
                          </a:srgbClr>
                        </a:gs>
                      </a:gsLst>
                      <a:lin ang="18900000" scaled="1"/>
                      <a:tileRect/>
                    </a:gradFill>
                  </a:tcPr>
                </a:tc>
                <a:tc hMerge="1">
                  <a:txBody>
                    <a:bodyPr/>
                    <a:lstStyle/>
                    <a:p>
                      <a:pPr>
                        <a:lnSpc>
                          <a:spcPct val="115000"/>
                        </a:lnSpc>
                      </a:pPr>
                      <a:endParaRPr lang="en-IE" sz="900" dirty="0">
                        <a:effectLst/>
                        <a:latin typeface="Comic Sans MS" panose="030F0902030302020204" pitchFamily="66" charset="0"/>
                        <a:ea typeface="Arial" panose="020B0604020202020204" pitchFamily="34" charset="0"/>
                      </a:endParaRPr>
                    </a:p>
                  </a:txBody>
                  <a:tcPr marL="63500" marR="63500" marT="63500" marB="63500"/>
                </a:tc>
                <a:tc>
                  <a:txBody>
                    <a:bodyPr/>
                    <a:lstStyle/>
                    <a:p>
                      <a:pPr>
                        <a:lnSpc>
                          <a:spcPct val="100000"/>
                        </a:lnSpc>
                      </a:pPr>
                      <a:r>
                        <a:rPr lang="en-IE" sz="800" b="0" i="0" dirty="0">
                          <a:effectLst/>
                          <a:latin typeface="Comic Sans MS" panose="030F0902030302020204" pitchFamily="66" charset="0"/>
                        </a:rPr>
                        <a:t>4.8%</a:t>
                      </a:r>
                      <a:endParaRPr lang="en-IE" sz="800" b="0" i="0" dirty="0">
                        <a:effectLst/>
                        <a:latin typeface="Comic Sans MS" panose="030F0902030302020204" pitchFamily="66" charset="0"/>
                        <a:ea typeface="Arial" panose="020B0604020202020204" pitchFamily="34" charset="0"/>
                      </a:endParaRPr>
                    </a:p>
                  </a:txBody>
                  <a:tcPr marL="63500" marR="63500" marT="63500" marB="63500">
                    <a:lnL w="12700" cmpd="sng">
                      <a:noFill/>
                      <a:prstDash val="solid"/>
                    </a:lnL>
                    <a:lnR w="12700" cap="flat" cmpd="sng" algn="ctr">
                      <a:solidFill>
                        <a:srgbClr val="D6D9DD"/>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gradFill flip="none" rotWithShape="1">
                      <a:gsLst>
                        <a:gs pos="26000">
                          <a:srgbClr val="F1E8F4">
                            <a:shade val="30000"/>
                            <a:satMod val="115000"/>
                            <a:lumMod val="0"/>
                            <a:lumOff val="100000"/>
                            <a:alpha val="20548"/>
                          </a:srgbClr>
                        </a:gs>
                        <a:gs pos="94000">
                          <a:srgbClr val="F1E8F4">
                            <a:shade val="67500"/>
                            <a:satMod val="115000"/>
                          </a:srgbClr>
                        </a:gs>
                        <a:gs pos="57000">
                          <a:srgbClr val="F1E8F4">
                            <a:shade val="100000"/>
                            <a:satMod val="115000"/>
                          </a:srgbClr>
                        </a:gs>
                      </a:gsLst>
                      <a:lin ang="18900000" scaled="1"/>
                      <a:tileRect/>
                    </a:gradFill>
                  </a:tcPr>
                </a:tc>
                <a:extLst>
                  <a:ext uri="{0D108BD9-81ED-4DB2-BD59-A6C34878D82A}">
                    <a16:rowId xmlns:a16="http://schemas.microsoft.com/office/drawing/2014/main" val="1077042395"/>
                  </a:ext>
                </a:extLst>
              </a:tr>
              <a:tr h="261723">
                <a:tc rowSpan="2">
                  <a:txBody>
                    <a:bodyPr/>
                    <a:lstStyle/>
                    <a:p>
                      <a:pPr>
                        <a:lnSpc>
                          <a:spcPct val="100000"/>
                        </a:lnSpc>
                      </a:pPr>
                      <a:r>
                        <a:rPr lang="en-IE" sz="800" b="1" i="0" dirty="0">
                          <a:effectLst/>
                          <a:latin typeface="Comic Sans MS" panose="030F0902030302020204" pitchFamily="66" charset="0"/>
                        </a:rPr>
                        <a:t>Q5</a:t>
                      </a:r>
                      <a:endParaRPr lang="en-IE" sz="800" b="1" i="0" dirty="0">
                        <a:effectLst/>
                        <a:latin typeface="Comic Sans MS" panose="030F0902030302020204" pitchFamily="66" charset="0"/>
                        <a:ea typeface="Arial" panose="020B0604020202020204" pitchFamily="34" charset="0"/>
                      </a:endParaRPr>
                    </a:p>
                  </a:txBody>
                  <a:tcPr marL="63500" marR="63500" marT="63500" marB="63500">
                    <a:lnL w="12700" cap="flat" cmpd="sng" algn="ctr">
                      <a:solidFill>
                        <a:srgbClr val="D6D9DD"/>
                      </a:solidFill>
                      <a:prstDash val="solid"/>
                      <a:round/>
                      <a:headEnd type="none" w="med" len="med"/>
                      <a:tailEnd type="none" w="med" len="med"/>
                    </a:lnL>
                    <a:lnR w="12700" cmpd="sng">
                      <a:noFill/>
                      <a:prstDash val="solid"/>
                    </a:lnR>
                    <a:lnT w="12700" cmpd="sng">
                      <a:noFill/>
                      <a:prstDash val="solid"/>
                    </a:lnT>
                    <a:lnB w="12700" cap="flat" cmpd="sng" algn="ctr">
                      <a:solidFill>
                        <a:srgbClr val="D6D9DD"/>
                      </a:solidFill>
                      <a:prstDash val="solid"/>
                      <a:round/>
                      <a:headEnd type="none" w="med" len="med"/>
                      <a:tailEnd type="none" w="med" len="med"/>
                    </a:lnB>
                    <a:lnTlToBr w="12700" cmpd="sng">
                      <a:noFill/>
                      <a:prstDash val="solid"/>
                    </a:lnTlToBr>
                    <a:lnBlToTr w="12700" cmpd="sng">
                      <a:noFill/>
                      <a:prstDash val="solid"/>
                    </a:lnBlToTr>
                    <a:gradFill flip="none" rotWithShape="1">
                      <a:gsLst>
                        <a:gs pos="26000">
                          <a:srgbClr val="F1E8F4">
                            <a:shade val="30000"/>
                            <a:satMod val="115000"/>
                            <a:lumMod val="0"/>
                            <a:lumOff val="100000"/>
                            <a:alpha val="20548"/>
                          </a:srgbClr>
                        </a:gs>
                        <a:gs pos="94000">
                          <a:srgbClr val="F1E8F4">
                            <a:shade val="67500"/>
                            <a:satMod val="115000"/>
                          </a:srgbClr>
                        </a:gs>
                        <a:gs pos="57000">
                          <a:srgbClr val="F1E8F4">
                            <a:shade val="100000"/>
                            <a:satMod val="115000"/>
                          </a:srgbClr>
                        </a:gs>
                      </a:gsLst>
                      <a:lin ang="18900000" scaled="1"/>
                      <a:tileRect/>
                    </a:gradFill>
                  </a:tcPr>
                </a:tc>
                <a:tc>
                  <a:txBody>
                    <a:bodyPr/>
                    <a:lstStyle/>
                    <a:p>
                      <a:pPr>
                        <a:lnSpc>
                          <a:spcPct val="100000"/>
                        </a:lnSpc>
                      </a:pPr>
                      <a:r>
                        <a:rPr lang="en-IE" sz="800" b="0" i="0">
                          <a:effectLst/>
                          <a:latin typeface="Comic Sans MS" panose="030F0902030302020204" pitchFamily="66" charset="0"/>
                        </a:rPr>
                        <a:t>Yes</a:t>
                      </a:r>
                      <a:endParaRPr lang="en-IE" sz="800" b="0" i="0" dirty="0">
                        <a:effectLst/>
                        <a:latin typeface="Comic Sans MS" panose="030F0902030302020204" pitchFamily="66" charset="0"/>
                        <a:ea typeface="Arial" panose="020B0604020202020204" pitchFamily="34" charset="0"/>
                      </a:endParaRPr>
                    </a:p>
                  </a:txBody>
                  <a:tcPr marL="63500" marR="63500" marT="63500" marB="6350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gradFill flip="none" rotWithShape="1">
                      <a:gsLst>
                        <a:gs pos="26000">
                          <a:srgbClr val="F1E8F4">
                            <a:shade val="30000"/>
                            <a:satMod val="115000"/>
                            <a:lumMod val="0"/>
                            <a:lumOff val="100000"/>
                            <a:alpha val="20548"/>
                          </a:srgbClr>
                        </a:gs>
                        <a:gs pos="94000">
                          <a:srgbClr val="F1E8F4">
                            <a:shade val="67500"/>
                            <a:satMod val="115000"/>
                          </a:srgbClr>
                        </a:gs>
                        <a:gs pos="57000">
                          <a:srgbClr val="F1E8F4">
                            <a:shade val="100000"/>
                            <a:satMod val="115000"/>
                          </a:srgbClr>
                        </a:gs>
                      </a:gsLst>
                      <a:lin ang="18900000" scaled="1"/>
                      <a:tileRect/>
                    </a:gradFill>
                  </a:tcPr>
                </a:tc>
                <a:tc gridSpan="2">
                  <a:txBody>
                    <a:bodyPr/>
                    <a:lstStyle/>
                    <a:p>
                      <a:pPr>
                        <a:lnSpc>
                          <a:spcPct val="100000"/>
                        </a:lnSpc>
                      </a:pPr>
                      <a:r>
                        <a:rPr lang="en-IE" sz="800" b="0" i="0">
                          <a:effectLst/>
                          <a:latin typeface="Comic Sans MS" panose="030F0902030302020204" pitchFamily="66" charset="0"/>
                        </a:rPr>
                        <a:t>No</a:t>
                      </a:r>
                      <a:endParaRPr lang="en-IE" sz="800" b="0" i="0" dirty="0">
                        <a:effectLst/>
                        <a:latin typeface="Comic Sans MS" panose="030F0902030302020204" pitchFamily="66" charset="0"/>
                        <a:ea typeface="Arial" panose="020B0604020202020204" pitchFamily="34" charset="0"/>
                      </a:endParaRPr>
                    </a:p>
                  </a:txBody>
                  <a:tcPr marL="63500" marR="63500" marT="63500" marB="6350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gradFill flip="none" rotWithShape="1">
                      <a:gsLst>
                        <a:gs pos="26000">
                          <a:srgbClr val="F1E8F4">
                            <a:shade val="30000"/>
                            <a:satMod val="115000"/>
                            <a:lumMod val="0"/>
                            <a:lumOff val="100000"/>
                            <a:alpha val="20548"/>
                          </a:srgbClr>
                        </a:gs>
                        <a:gs pos="94000">
                          <a:srgbClr val="F1E8F4">
                            <a:shade val="67500"/>
                            <a:satMod val="115000"/>
                          </a:srgbClr>
                        </a:gs>
                        <a:gs pos="57000">
                          <a:srgbClr val="F1E8F4">
                            <a:shade val="100000"/>
                            <a:satMod val="115000"/>
                          </a:srgbClr>
                        </a:gs>
                      </a:gsLst>
                      <a:lin ang="18900000" scaled="1"/>
                      <a:tileRect/>
                    </a:gradFill>
                  </a:tcPr>
                </a:tc>
                <a:tc hMerge="1">
                  <a:txBody>
                    <a:bodyPr/>
                    <a:lstStyle/>
                    <a:p>
                      <a:pPr>
                        <a:lnSpc>
                          <a:spcPct val="115000"/>
                        </a:lnSpc>
                      </a:pPr>
                      <a:endParaRPr lang="en-IE" sz="900">
                        <a:effectLst/>
                        <a:latin typeface="Comic Sans MS" panose="030F0902030302020204" pitchFamily="66" charset="0"/>
                        <a:ea typeface="Arial" panose="020B0604020202020204" pitchFamily="34" charset="0"/>
                      </a:endParaRPr>
                    </a:p>
                  </a:txBody>
                  <a:tcPr marL="63500" marR="63500" marT="63500" marB="63500"/>
                </a:tc>
                <a:tc>
                  <a:txBody>
                    <a:bodyPr/>
                    <a:lstStyle/>
                    <a:p>
                      <a:pPr>
                        <a:lnSpc>
                          <a:spcPct val="100000"/>
                        </a:lnSpc>
                      </a:pPr>
                      <a:r>
                        <a:rPr lang="en-IE" sz="800" b="0" i="0" dirty="0">
                          <a:effectLst/>
                          <a:latin typeface="Comic Sans MS" panose="030F0902030302020204" pitchFamily="66" charset="0"/>
                        </a:rPr>
                        <a:t>Partial</a:t>
                      </a:r>
                      <a:endParaRPr lang="en-IE" sz="800" b="0" i="0" dirty="0">
                        <a:effectLst/>
                        <a:latin typeface="Comic Sans MS" panose="030F0902030302020204" pitchFamily="66" charset="0"/>
                        <a:ea typeface="Arial" panose="020B0604020202020204" pitchFamily="34" charset="0"/>
                      </a:endParaRPr>
                    </a:p>
                  </a:txBody>
                  <a:tcPr marL="63500" marR="63500" marT="63500" marB="63500">
                    <a:lnL w="12700" cmpd="sng">
                      <a:noFill/>
                      <a:prstDash val="solid"/>
                    </a:lnL>
                    <a:lnR w="12700" cap="flat" cmpd="sng" algn="ctr">
                      <a:solidFill>
                        <a:srgbClr val="D6D9DD"/>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gradFill flip="none" rotWithShape="1">
                      <a:gsLst>
                        <a:gs pos="26000">
                          <a:srgbClr val="F1E8F4">
                            <a:shade val="30000"/>
                            <a:satMod val="115000"/>
                            <a:lumMod val="0"/>
                            <a:lumOff val="100000"/>
                            <a:alpha val="20548"/>
                          </a:srgbClr>
                        </a:gs>
                        <a:gs pos="94000">
                          <a:srgbClr val="F1E8F4">
                            <a:shade val="67500"/>
                            <a:satMod val="115000"/>
                          </a:srgbClr>
                        </a:gs>
                        <a:gs pos="57000">
                          <a:srgbClr val="F1E8F4">
                            <a:shade val="100000"/>
                            <a:satMod val="115000"/>
                          </a:srgbClr>
                        </a:gs>
                      </a:gsLst>
                      <a:lin ang="18900000" scaled="1"/>
                      <a:tileRect/>
                    </a:gradFill>
                  </a:tcPr>
                </a:tc>
                <a:extLst>
                  <a:ext uri="{0D108BD9-81ED-4DB2-BD59-A6C34878D82A}">
                    <a16:rowId xmlns:a16="http://schemas.microsoft.com/office/drawing/2014/main" val="148087302"/>
                  </a:ext>
                </a:extLst>
              </a:tr>
              <a:tr h="261723">
                <a:tc vMerge="1">
                  <a:txBody>
                    <a:bodyPr/>
                    <a:lstStyle/>
                    <a:p>
                      <a:endParaRPr lang="en-US"/>
                    </a:p>
                  </a:txBody>
                  <a:tcPr/>
                </a:tc>
                <a:tc>
                  <a:txBody>
                    <a:bodyPr/>
                    <a:lstStyle/>
                    <a:p>
                      <a:pPr>
                        <a:lnSpc>
                          <a:spcPct val="100000"/>
                        </a:lnSpc>
                      </a:pPr>
                      <a:r>
                        <a:rPr lang="en-IE" sz="800" b="0" i="0" dirty="0">
                          <a:effectLst/>
                          <a:latin typeface="Comic Sans MS" panose="030F0902030302020204" pitchFamily="66" charset="0"/>
                        </a:rPr>
                        <a:t>81%</a:t>
                      </a:r>
                      <a:endParaRPr lang="en-IE" sz="800" b="0" i="0" dirty="0">
                        <a:effectLst/>
                        <a:latin typeface="Comic Sans MS" panose="030F0902030302020204" pitchFamily="66" charset="0"/>
                        <a:ea typeface="Arial" panose="020B0604020202020204" pitchFamily="34" charset="0"/>
                      </a:endParaRPr>
                    </a:p>
                  </a:txBody>
                  <a:tcPr marL="63500" marR="63500" marT="63500" marB="63500">
                    <a:lnL w="12700" cmpd="sng">
                      <a:noFill/>
                      <a:prstDash val="solid"/>
                    </a:lnL>
                    <a:lnR w="12700" cmpd="sng">
                      <a:noFill/>
                      <a:prstDash val="solid"/>
                    </a:lnR>
                    <a:lnT w="12700" cmpd="sng">
                      <a:noFill/>
                      <a:prstDash val="solid"/>
                    </a:lnT>
                    <a:lnB w="12700" cap="flat" cmpd="sng" algn="ctr">
                      <a:solidFill>
                        <a:srgbClr val="D6D9DD"/>
                      </a:solidFill>
                      <a:prstDash val="solid"/>
                      <a:round/>
                      <a:headEnd type="none" w="med" len="med"/>
                      <a:tailEnd type="none" w="med" len="med"/>
                    </a:lnB>
                    <a:lnTlToBr w="12700" cmpd="sng">
                      <a:noFill/>
                      <a:prstDash val="solid"/>
                    </a:lnTlToBr>
                    <a:lnBlToTr w="12700" cmpd="sng">
                      <a:noFill/>
                      <a:prstDash val="solid"/>
                    </a:lnBlToTr>
                    <a:gradFill flip="none" rotWithShape="1">
                      <a:gsLst>
                        <a:gs pos="26000">
                          <a:srgbClr val="F1E8F4">
                            <a:shade val="30000"/>
                            <a:satMod val="115000"/>
                            <a:lumMod val="0"/>
                            <a:lumOff val="100000"/>
                            <a:alpha val="20548"/>
                          </a:srgbClr>
                        </a:gs>
                        <a:gs pos="94000">
                          <a:srgbClr val="F1E8F4">
                            <a:shade val="67500"/>
                            <a:satMod val="115000"/>
                          </a:srgbClr>
                        </a:gs>
                        <a:gs pos="57000">
                          <a:srgbClr val="F1E8F4">
                            <a:shade val="100000"/>
                            <a:satMod val="115000"/>
                          </a:srgbClr>
                        </a:gs>
                      </a:gsLst>
                      <a:lin ang="18900000" scaled="1"/>
                      <a:tileRect/>
                    </a:gradFill>
                  </a:tcPr>
                </a:tc>
                <a:tc gridSpan="2">
                  <a:txBody>
                    <a:bodyPr/>
                    <a:lstStyle/>
                    <a:p>
                      <a:pPr>
                        <a:lnSpc>
                          <a:spcPct val="100000"/>
                        </a:lnSpc>
                      </a:pPr>
                      <a:r>
                        <a:rPr lang="en-IE" sz="800" b="0" i="0" dirty="0">
                          <a:effectLst/>
                          <a:latin typeface="Comic Sans MS" panose="030F0902030302020204" pitchFamily="66" charset="0"/>
                        </a:rPr>
                        <a:t>5.3%</a:t>
                      </a:r>
                      <a:endParaRPr lang="en-IE" sz="800" b="0" i="0" dirty="0">
                        <a:effectLst/>
                        <a:latin typeface="Comic Sans MS" panose="030F0902030302020204" pitchFamily="66" charset="0"/>
                        <a:ea typeface="Arial" panose="020B0604020202020204" pitchFamily="34" charset="0"/>
                      </a:endParaRPr>
                    </a:p>
                  </a:txBody>
                  <a:tcPr marL="63500" marR="63500" marT="63500" marB="63500">
                    <a:lnL w="12700" cmpd="sng">
                      <a:noFill/>
                      <a:prstDash val="solid"/>
                    </a:lnL>
                    <a:lnR w="12700" cmpd="sng">
                      <a:noFill/>
                      <a:prstDash val="solid"/>
                    </a:lnR>
                    <a:lnT w="12700" cmpd="sng">
                      <a:noFill/>
                      <a:prstDash val="solid"/>
                    </a:lnT>
                    <a:lnB w="12700" cap="flat" cmpd="sng" algn="ctr">
                      <a:solidFill>
                        <a:srgbClr val="D6D9DD"/>
                      </a:solidFill>
                      <a:prstDash val="solid"/>
                      <a:round/>
                      <a:headEnd type="none" w="med" len="med"/>
                      <a:tailEnd type="none" w="med" len="med"/>
                    </a:lnB>
                    <a:lnTlToBr w="12700" cmpd="sng">
                      <a:noFill/>
                      <a:prstDash val="solid"/>
                    </a:lnTlToBr>
                    <a:lnBlToTr w="12700" cmpd="sng">
                      <a:noFill/>
                      <a:prstDash val="solid"/>
                    </a:lnBlToTr>
                    <a:gradFill flip="none" rotWithShape="1">
                      <a:gsLst>
                        <a:gs pos="26000">
                          <a:srgbClr val="F1E8F4">
                            <a:shade val="30000"/>
                            <a:satMod val="115000"/>
                            <a:lumMod val="0"/>
                            <a:lumOff val="100000"/>
                            <a:alpha val="20548"/>
                          </a:srgbClr>
                        </a:gs>
                        <a:gs pos="94000">
                          <a:srgbClr val="F1E8F4">
                            <a:shade val="67500"/>
                            <a:satMod val="115000"/>
                          </a:srgbClr>
                        </a:gs>
                        <a:gs pos="57000">
                          <a:srgbClr val="F1E8F4">
                            <a:shade val="100000"/>
                            <a:satMod val="115000"/>
                          </a:srgbClr>
                        </a:gs>
                      </a:gsLst>
                      <a:lin ang="18900000" scaled="1"/>
                      <a:tileRect/>
                    </a:gradFill>
                  </a:tcPr>
                </a:tc>
                <a:tc hMerge="1">
                  <a:txBody>
                    <a:bodyPr/>
                    <a:lstStyle/>
                    <a:p>
                      <a:pPr>
                        <a:lnSpc>
                          <a:spcPct val="115000"/>
                        </a:lnSpc>
                      </a:pPr>
                      <a:endParaRPr lang="en-IE" sz="900" dirty="0">
                        <a:effectLst/>
                        <a:latin typeface="Comic Sans MS" panose="030F0902030302020204" pitchFamily="66" charset="0"/>
                        <a:ea typeface="Arial" panose="020B0604020202020204" pitchFamily="34" charset="0"/>
                      </a:endParaRPr>
                    </a:p>
                  </a:txBody>
                  <a:tcPr marL="63500" marR="63500" marT="63500" marB="63500"/>
                </a:tc>
                <a:tc>
                  <a:txBody>
                    <a:bodyPr/>
                    <a:lstStyle/>
                    <a:p>
                      <a:pPr>
                        <a:lnSpc>
                          <a:spcPct val="100000"/>
                        </a:lnSpc>
                      </a:pPr>
                      <a:r>
                        <a:rPr lang="en-IE" sz="800" b="0" i="0" dirty="0">
                          <a:effectLst/>
                          <a:latin typeface="Comic Sans MS" panose="030F0902030302020204" pitchFamily="66" charset="0"/>
                        </a:rPr>
                        <a:t>14.3%</a:t>
                      </a:r>
                      <a:endParaRPr lang="en-IE" sz="800" b="0" i="0" dirty="0">
                        <a:effectLst/>
                        <a:latin typeface="Comic Sans MS" panose="030F0902030302020204" pitchFamily="66" charset="0"/>
                        <a:ea typeface="Arial" panose="020B0604020202020204" pitchFamily="34" charset="0"/>
                      </a:endParaRPr>
                    </a:p>
                  </a:txBody>
                  <a:tcPr marL="63500" marR="63500" marT="63500" marB="63500">
                    <a:lnL w="12700" cmpd="sng">
                      <a:noFill/>
                      <a:prstDash val="solid"/>
                    </a:lnL>
                    <a:lnR w="12700" cap="flat" cmpd="sng" algn="ctr">
                      <a:solidFill>
                        <a:srgbClr val="D6D9DD"/>
                      </a:solidFill>
                      <a:prstDash val="solid"/>
                      <a:round/>
                      <a:headEnd type="none" w="med" len="med"/>
                      <a:tailEnd type="none" w="med" len="med"/>
                    </a:lnR>
                    <a:lnT w="12700" cmpd="sng">
                      <a:noFill/>
                      <a:prstDash val="solid"/>
                    </a:lnT>
                    <a:lnB w="12700" cap="flat" cmpd="sng" algn="ctr">
                      <a:solidFill>
                        <a:srgbClr val="D6D9DD"/>
                      </a:solidFill>
                      <a:prstDash val="solid"/>
                      <a:round/>
                      <a:headEnd type="none" w="med" len="med"/>
                      <a:tailEnd type="none" w="med" len="med"/>
                    </a:lnB>
                    <a:lnTlToBr w="12700" cmpd="sng">
                      <a:noFill/>
                      <a:prstDash val="solid"/>
                    </a:lnTlToBr>
                    <a:lnBlToTr w="12700" cmpd="sng">
                      <a:noFill/>
                      <a:prstDash val="solid"/>
                    </a:lnBlToTr>
                    <a:gradFill flip="none" rotWithShape="1">
                      <a:gsLst>
                        <a:gs pos="26000">
                          <a:srgbClr val="F1E8F4">
                            <a:shade val="30000"/>
                            <a:satMod val="115000"/>
                            <a:lumMod val="0"/>
                            <a:lumOff val="100000"/>
                            <a:alpha val="20548"/>
                          </a:srgbClr>
                        </a:gs>
                        <a:gs pos="94000">
                          <a:srgbClr val="F1E8F4">
                            <a:shade val="67500"/>
                            <a:satMod val="115000"/>
                          </a:srgbClr>
                        </a:gs>
                        <a:gs pos="57000">
                          <a:srgbClr val="F1E8F4">
                            <a:shade val="100000"/>
                            <a:satMod val="115000"/>
                          </a:srgbClr>
                        </a:gs>
                      </a:gsLst>
                      <a:lin ang="18900000" scaled="1"/>
                      <a:tileRect/>
                    </a:gradFill>
                  </a:tcPr>
                </a:tc>
                <a:extLst>
                  <a:ext uri="{0D108BD9-81ED-4DB2-BD59-A6C34878D82A}">
                    <a16:rowId xmlns:a16="http://schemas.microsoft.com/office/drawing/2014/main" val="1462233766"/>
                  </a:ext>
                </a:extLst>
              </a:tr>
            </a:tbl>
          </a:graphicData>
        </a:graphic>
      </p:graphicFrame>
      <p:sp>
        <p:nvSpPr>
          <p:cNvPr id="4" name="TextBox 3">
            <a:extLst>
              <a:ext uri="{FF2B5EF4-FFF2-40B4-BE49-F238E27FC236}">
                <a16:creationId xmlns:a16="http://schemas.microsoft.com/office/drawing/2014/main" id="{23F49657-B28C-3B60-62AE-160E10838A4D}"/>
              </a:ext>
            </a:extLst>
          </p:cNvPr>
          <p:cNvSpPr txBox="1"/>
          <p:nvPr/>
        </p:nvSpPr>
        <p:spPr>
          <a:xfrm>
            <a:off x="609600" y="1329338"/>
            <a:ext cx="11260012" cy="246221"/>
          </a:xfrm>
          <a:prstGeom prst="rect">
            <a:avLst/>
          </a:prstGeom>
          <a:noFill/>
          <a:ln w="76200">
            <a:solidFill>
              <a:srgbClr val="E0F0D5"/>
            </a:solidFill>
          </a:ln>
        </p:spPr>
        <p:txBody>
          <a:bodyPr wrap="square" rtlCol="0">
            <a:spAutoFit/>
          </a:bodyPr>
          <a:lstStyle/>
          <a:p>
            <a:r>
              <a:rPr lang="en-US" sz="1000" i="1" dirty="0">
                <a:latin typeface="Comic Sans MS" panose="030F0902030302020204" pitchFamily="66" charset="0"/>
              </a:rPr>
              <a:t>Almas Iqbal</a:t>
            </a:r>
            <a:r>
              <a:rPr lang="en-US" sz="1000" i="1" baseline="30000" dirty="0">
                <a:latin typeface="Comic Sans MS" panose="030F0902030302020204" pitchFamily="66" charset="0"/>
              </a:rPr>
              <a:t>1</a:t>
            </a:r>
            <a:r>
              <a:rPr lang="en-US" sz="1000" i="1" dirty="0">
                <a:latin typeface="Comic Sans MS" panose="030F0902030302020204" pitchFamily="66" charset="0"/>
              </a:rPr>
              <a:t>, Huma Saleem</a:t>
            </a:r>
            <a:r>
              <a:rPr lang="en-US" sz="1000" i="1" baseline="30000" dirty="0">
                <a:latin typeface="Comic Sans MS" panose="030F0902030302020204" pitchFamily="66" charset="0"/>
              </a:rPr>
              <a:t>1</a:t>
            </a:r>
            <a:r>
              <a:rPr lang="en-US" sz="1000" i="1" dirty="0">
                <a:latin typeface="Comic Sans MS" panose="030F0902030302020204" pitchFamily="66" charset="0"/>
              </a:rPr>
              <a:t>, Romana Durrani</a:t>
            </a:r>
            <a:r>
              <a:rPr lang="en-US" sz="1000" i="1" baseline="30000" dirty="0">
                <a:latin typeface="Comic Sans MS" panose="030F0902030302020204" pitchFamily="66" charset="0"/>
              </a:rPr>
              <a:t>1.,2 : </a:t>
            </a:r>
            <a:r>
              <a:rPr lang="en-US" sz="1000" i="1" dirty="0">
                <a:latin typeface="Comic Sans MS" panose="030F0902030302020204" pitchFamily="66" charset="0"/>
              </a:rPr>
              <a:t>Consultant </a:t>
            </a:r>
            <a:r>
              <a:rPr lang="en-US" sz="1000" i="1" dirty="0" err="1">
                <a:latin typeface="Comic Sans MS" panose="030F0902030302020204" pitchFamily="66" charset="0"/>
              </a:rPr>
              <a:t>Anaesthesia</a:t>
            </a:r>
            <a:r>
              <a:rPr lang="en-US" sz="1000" i="1" dirty="0">
                <a:latin typeface="Comic Sans MS" panose="030F0902030302020204" pitchFamily="66" charset="0"/>
              </a:rPr>
              <a:t>  1: </a:t>
            </a:r>
            <a:r>
              <a:rPr lang="en-US" sz="1000" i="1" dirty="0" err="1">
                <a:latin typeface="Comic Sans MS" panose="030F0902030302020204" pitchFamily="66" charset="0"/>
              </a:rPr>
              <a:t>Shuakat</a:t>
            </a:r>
            <a:r>
              <a:rPr lang="en-US" sz="1000" i="1" dirty="0">
                <a:latin typeface="Comic Sans MS" panose="030F0902030302020204" pitchFamily="66" charset="0"/>
              </a:rPr>
              <a:t> Khanum Memorial Hospital &amp; Cancer Research Centre, Lahore, Pakistan, 2: Pilgrim Hospital ULHT, UK </a:t>
            </a:r>
          </a:p>
        </p:txBody>
      </p:sp>
      <p:sp>
        <p:nvSpPr>
          <p:cNvPr id="5" name="TextBox 4">
            <a:extLst>
              <a:ext uri="{FF2B5EF4-FFF2-40B4-BE49-F238E27FC236}">
                <a16:creationId xmlns:a16="http://schemas.microsoft.com/office/drawing/2014/main" id="{28E4F12E-2DA5-C215-9715-E03FF942022D}"/>
              </a:ext>
            </a:extLst>
          </p:cNvPr>
          <p:cNvSpPr txBox="1"/>
          <p:nvPr/>
        </p:nvSpPr>
        <p:spPr>
          <a:xfrm>
            <a:off x="7337278" y="4983224"/>
            <a:ext cx="4508358" cy="646331"/>
          </a:xfrm>
          <a:prstGeom prst="rect">
            <a:avLst/>
          </a:prstGeom>
          <a:noFill/>
          <a:ln w="76200">
            <a:solidFill>
              <a:srgbClr val="E0F0D5"/>
            </a:solidFill>
          </a:ln>
        </p:spPr>
        <p:txBody>
          <a:bodyPr wrap="square" rtlCol="0">
            <a:spAutoFit/>
          </a:bodyPr>
          <a:lstStyle/>
          <a:p>
            <a:r>
              <a:rPr lang="en-US" sz="900" b="1" dirty="0">
                <a:latin typeface="Comic Sans MS" panose="030F0902030302020204" pitchFamily="66" charset="0"/>
              </a:rPr>
              <a:t>Acknowledgement/Approval:</a:t>
            </a:r>
          </a:p>
          <a:p>
            <a:r>
              <a:rPr lang="en-US" sz="900" dirty="0">
                <a:latin typeface="Comic Sans MS" panose="030F0902030302020204" pitchFamily="66" charset="0"/>
              </a:rPr>
              <a:t>No funding was involved</a:t>
            </a:r>
          </a:p>
          <a:p>
            <a:r>
              <a:rPr lang="en-US" sz="900" dirty="0">
                <a:latin typeface="Comic Sans MS" panose="030F0902030302020204" pitchFamily="66" charset="0"/>
              </a:rPr>
              <a:t>It was conducted after approval of Ethics &amp; Audit committee of the SKMH&amp;RC Lahore, Pakistan.</a:t>
            </a:r>
          </a:p>
        </p:txBody>
      </p:sp>
    </p:spTree>
    <p:extLst>
      <p:ext uri="{BB962C8B-B14F-4D97-AF65-F5344CB8AC3E}">
        <p14:creationId xmlns:p14="http://schemas.microsoft.com/office/powerpoint/2010/main" val="4177337910"/>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39E85942EA2042BB0575791D718127" ma:contentTypeVersion="16" ma:contentTypeDescription="Create a new document." ma:contentTypeScope="" ma:versionID="12ab945d2efe0ef10a297c059136f865">
  <xsd:schema xmlns:xsd="http://www.w3.org/2001/XMLSchema" xmlns:xs="http://www.w3.org/2001/XMLSchema" xmlns:p="http://schemas.microsoft.com/office/2006/metadata/properties" xmlns:ns2="ec49a593-3265-4a49-b71d-8db4c0af5911" xmlns:ns3="eef307fe-dfcd-4dc4-b0dc-232c2dad2b81" targetNamespace="http://schemas.microsoft.com/office/2006/metadata/properties" ma:root="true" ma:fieldsID="9fb502e339f467c4a23c9469629d027a" ns2:_="" ns3:_="">
    <xsd:import namespace="ec49a593-3265-4a49-b71d-8db4c0af5911"/>
    <xsd:import namespace="eef307fe-dfcd-4dc4-b0dc-232c2dad2b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LengthInSeconds" minOccurs="0"/>
                <xsd:element ref="ns2:MediaServiceDateTaken" minOccurs="0"/>
                <xsd:element ref="ns3:SharedWithUsers" minOccurs="0"/>
                <xsd:element ref="ns3:SharedWithDetails"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49a593-3265-4a49-b71d-8db4c0af59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1edd084-375f-4d55-8c57-698fcc9f02c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ef307fe-dfcd-4dc4-b0dc-232c2dad2b8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e914966-92ef-45d4-8a8f-bd5c406bf076}" ma:internalName="TaxCatchAll" ma:showField="CatchAllData" ma:web="eef307fe-dfcd-4dc4-b0dc-232c2dad2b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c49a593-3265-4a49-b71d-8db4c0af5911">
      <Terms xmlns="http://schemas.microsoft.com/office/infopath/2007/PartnerControls"/>
    </lcf76f155ced4ddcb4097134ff3c332f>
    <TaxCatchAll xmlns="eef307fe-dfcd-4dc4-b0dc-232c2dad2b81" xsi:nil="true"/>
  </documentManagement>
</p:properties>
</file>

<file path=customXml/itemProps1.xml><?xml version="1.0" encoding="utf-8"?>
<ds:datastoreItem xmlns:ds="http://schemas.openxmlformats.org/officeDocument/2006/customXml" ds:itemID="{63E45175-3791-44A8-87FC-419605E5E7CC}"/>
</file>

<file path=customXml/itemProps2.xml><?xml version="1.0" encoding="utf-8"?>
<ds:datastoreItem xmlns:ds="http://schemas.openxmlformats.org/officeDocument/2006/customXml" ds:itemID="{F8343EBB-5180-4B46-A311-55A6608BA890}"/>
</file>

<file path=customXml/itemProps3.xml><?xml version="1.0" encoding="utf-8"?>
<ds:datastoreItem xmlns:ds="http://schemas.openxmlformats.org/officeDocument/2006/customXml" ds:itemID="{019426C5-89C4-4D2B-802C-417E2AEAC6D8}"/>
</file>

<file path=docProps/app.xml><?xml version="1.0" encoding="utf-8"?>
<Properties xmlns="http://schemas.openxmlformats.org/officeDocument/2006/extended-properties" xmlns:vt="http://schemas.openxmlformats.org/officeDocument/2006/docPropsVTypes">
  <TotalTime>63</TotalTime>
  <Words>450</Words>
  <Application>Microsoft Macintosh PowerPoint</Application>
  <PresentationFormat>Widescreen</PresentationFormat>
  <Paragraphs>58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Comic Sans MS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Secretary Anaesthesia</dc:creator>
  <cp:lastModifiedBy>Romana Durrani</cp:lastModifiedBy>
  <cp:revision>8</cp:revision>
  <dcterms:created xsi:type="dcterms:W3CDTF">2021-08-24T10:31:53Z</dcterms:created>
  <dcterms:modified xsi:type="dcterms:W3CDTF">2023-03-19T22:19:22Z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0x0101006F39E85942EA2042BB0575791D718127</vt:lpwstr>
  </property>
</Properties>
</file>